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59"/>
  </p:notesMasterIdLst>
  <p:sldIdLst>
    <p:sldId id="590" r:id="rId4"/>
    <p:sldId id="257" r:id="rId5"/>
    <p:sldId id="258" r:id="rId6"/>
    <p:sldId id="259" r:id="rId7"/>
    <p:sldId id="329" r:id="rId8"/>
    <p:sldId id="261" r:id="rId9"/>
    <p:sldId id="591" r:id="rId10"/>
    <p:sldId id="529" r:id="rId11"/>
    <p:sldId id="538" r:id="rId12"/>
    <p:sldId id="534" r:id="rId13"/>
    <p:sldId id="574" r:id="rId14"/>
    <p:sldId id="536" r:id="rId15"/>
    <p:sldId id="537" r:id="rId16"/>
    <p:sldId id="545" r:id="rId17"/>
    <p:sldId id="535" r:id="rId18"/>
    <p:sldId id="546" r:id="rId19"/>
    <p:sldId id="543" r:id="rId20"/>
    <p:sldId id="544" r:id="rId21"/>
    <p:sldId id="541" r:id="rId22"/>
    <p:sldId id="539" r:id="rId23"/>
    <p:sldId id="565" r:id="rId24"/>
    <p:sldId id="547" r:id="rId25"/>
    <p:sldId id="548" r:id="rId26"/>
    <p:sldId id="550" r:id="rId27"/>
    <p:sldId id="585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549" r:id="rId37"/>
    <p:sldId id="551" r:id="rId38"/>
    <p:sldId id="552" r:id="rId39"/>
    <p:sldId id="553" r:id="rId40"/>
    <p:sldId id="562" r:id="rId41"/>
    <p:sldId id="563" r:id="rId42"/>
    <p:sldId id="564" r:id="rId43"/>
    <p:sldId id="566" r:id="rId44"/>
    <p:sldId id="570" r:id="rId45"/>
    <p:sldId id="571" r:id="rId46"/>
    <p:sldId id="572" r:id="rId47"/>
    <p:sldId id="583" r:id="rId48"/>
    <p:sldId id="584" r:id="rId49"/>
    <p:sldId id="576" r:id="rId50"/>
    <p:sldId id="575" r:id="rId51"/>
    <p:sldId id="567" r:id="rId52"/>
    <p:sldId id="568" r:id="rId53"/>
    <p:sldId id="569" r:id="rId54"/>
    <p:sldId id="588" r:id="rId55"/>
    <p:sldId id="593" r:id="rId56"/>
    <p:sldId id="594" r:id="rId57"/>
    <p:sldId id="59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590"/>
            <p14:sldId id="257"/>
            <p14:sldId id="258"/>
            <p14:sldId id="259"/>
            <p14:sldId id="329"/>
            <p14:sldId id="261"/>
            <p14:sldId id="591"/>
          </p14:sldIdLst>
        </p14:section>
        <p14:section name="DEMO" id="{F7C0E2D3-4574-463E-9E42-A5D6E20EDE59}">
          <p14:sldIdLst>
            <p14:sldId id="529"/>
          </p14:sldIdLst>
        </p14:section>
        <p14:section name="SQL ML / AI" id="{75F03835-7B46-4432-A75D-E6F1461874C7}">
          <p14:sldIdLst>
            <p14:sldId id="538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END" id="{7C6F5A12-C61C-4AF0-BEF8-A0A107FBF5E2}">
          <p14:sldIdLst>
            <p14:sldId id="593"/>
            <p14:sldId id="594"/>
            <p14:sldId id="5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0CD"/>
    <a:srgbClr val="2CCCD3"/>
    <a:srgbClr val="008FD5"/>
    <a:srgbClr val="F9413A"/>
    <a:srgbClr val="414954"/>
    <a:srgbClr val="A6A6A6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 autoAdjust="0"/>
    <p:restoredTop sz="88597" autoAdjust="0"/>
  </p:normalViewPr>
  <p:slideViewPr>
    <p:cSldViewPr snapToGrid="0">
      <p:cViewPr varScale="1">
        <p:scale>
          <a:sx n="95" d="100"/>
          <a:sy n="9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A07ADDE3-CB1A-4D61-973D-44FA19A7ECFA}"/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name="Hiram Fleitas" userId="461d7124ec7a38ad" providerId="LiveId" clId="{D2882734-9C52-4DCB-A9DB-115030F047A7}"/>
  </pc:docChgLst>
  <pc:docChgLst>
    <pc:chgData userId="461d7124ec7a38ad" providerId="LiveId" clId="{AC29D422-D116-4E87-A202-8454CE527D7D}"/>
  </pc:docChgLst>
  <pc:docChgLst>
    <pc:chgData name="Hiram Fleitas" userId="461d7124ec7a38ad" providerId="LiveId" clId="{4F8B7363-C56A-466A-8789-F4054EDB073D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254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8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1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013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691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44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78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oo.gl/BqfYS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://fleitasarts.a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oo.gl/Jj1yBq" TargetMode="External"/><Relationship Id="rId5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hyperlink" Target="https://aischool.microsoft.com/learning-paths" TargetMode="External"/><Relationship Id="rId18" Type="http://schemas.openxmlformats.org/officeDocument/2006/relationships/hyperlink" Target="https://docs.microsoft.com/sql/advanced-analytics/r/how-to-create-a-resource-pool-for-r?view=sql-server-2017" TargetMode="External"/><Relationship Id="rId3" Type="http://schemas.openxmlformats.org/officeDocument/2006/relationships/image" Target="../media/image75.png"/><Relationship Id="rId21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hyperlink" Target="https://visualstudio.microsoft.com/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docs.microsoft.com/sql/advanced-analytics/python/new-components-in-sql-server-to-support-python-integration?view=sql-server-2017" TargetMode="External"/><Relationship Id="rId20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11" Type="http://schemas.openxmlformats.org/officeDocument/2006/relationships/hyperlink" Target="https://github.com/Microsoft/SQL-Server-R-Services-Samples" TargetMode="External"/><Relationship Id="rId5" Type="http://schemas.openxmlformats.org/officeDocument/2006/relationships/hyperlink" Target="http://twitter.com/hiramfleitas" TargetMode="External"/><Relationship Id="rId15" Type="http://schemas.openxmlformats.org/officeDocument/2006/relationships/hyperlink" Target="http://aka.ms/mlsqldev" TargetMode="External"/><Relationship Id="rId10" Type="http://schemas.openxmlformats.org/officeDocument/2006/relationships/hyperlink" Target="https://goo.gl/BqfYSi" TargetMode="External"/><Relationship Id="rId19" Type="http://schemas.openxmlformats.org/officeDocument/2006/relationships/hyperlink" Target="https://aka.ms/AA3dz6b" TargetMode="External"/><Relationship Id="rId4" Type="http://schemas.microsoft.com/office/2007/relationships/hdphoto" Target="../media/hdphoto3.wdp"/><Relationship Id="rId9" Type="http://schemas.openxmlformats.org/officeDocument/2006/relationships/hyperlink" Target="https://dba2o.wordpress.com/" TargetMode="External"/><Relationship Id="rId14" Type="http://schemas.openxmlformats.org/officeDocument/2006/relationships/hyperlink" Target="https://docs.microsoft.com/sql/advanced-analytics/r/install-pretrained-models-sql-server" TargetMode="External"/><Relationship Id="rId2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1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github.com/hfleita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11" Type="http://schemas.openxmlformats.org/officeDocument/2006/relationships/hyperlink" Target="http://dba2o.wordpress.com/" TargetMode="External"/><Relationship Id="rId5" Type="http://schemas.openxmlformats.org/officeDocument/2006/relationships/hyperlink" Target="http://twitter.com/hiramfleitas" TargetMode="External"/><Relationship Id="rId15" Type="http://schemas.openxmlformats.org/officeDocument/2006/relationships/image" Target="../media/image23.png"/><Relationship Id="rId10" Type="http://schemas.openxmlformats.org/officeDocument/2006/relationships/hyperlink" Target="mailto:hiramfleitas@hotmail.com?subject=SQL%20PASS%20Summit%202017%20-%2030%20min%20Summary" TargetMode="External"/><Relationship Id="rId19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hyperlink" Target="http://linkedin.com/in/hiramfleitas" TargetMode="External"/><Relationship Id="rId14" Type="http://schemas.openxmlformats.org/officeDocument/2006/relationships/hyperlink" Target="http://facebook.com/hiramfleita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1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github.com/hfleita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11" Type="http://schemas.openxmlformats.org/officeDocument/2006/relationships/hyperlink" Target="http://dba2o.wordpress.com/" TargetMode="External"/><Relationship Id="rId5" Type="http://schemas.openxmlformats.org/officeDocument/2006/relationships/hyperlink" Target="http://twitter.com/hiramfleitas" TargetMode="External"/><Relationship Id="rId15" Type="http://schemas.openxmlformats.org/officeDocument/2006/relationships/image" Target="../media/image23.png"/><Relationship Id="rId10" Type="http://schemas.openxmlformats.org/officeDocument/2006/relationships/hyperlink" Target="mailto:hiramfleitas@hotmail.com?subject=SQL%20PASS%20Summit%202017%20-%2030%20min%20Summary" TargetMode="External"/><Relationship Id="rId19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hyperlink" Target="http://linkedin.com/in/hiramfleitas" TargetMode="External"/><Relationship Id="rId14" Type="http://schemas.openxmlformats.org/officeDocument/2006/relationships/hyperlink" Target="http://facebook.com/hiramfleita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45AD100-D209-4E91-9341-E58BC2744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13"/>
          <a:stretch/>
        </p:blipFill>
        <p:spPr>
          <a:xfrm>
            <a:off x="7048344" y="1760"/>
            <a:ext cx="5143500" cy="6856240"/>
          </a:xfrm>
          <a:prstGeom prst="rect">
            <a:avLst/>
          </a:prstGeom>
        </p:spPr>
      </p:pic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945C326-9E0D-4F3D-953D-4EABA1D00834}"/>
              </a:ext>
            </a:extLst>
          </p:cNvPr>
          <p:cNvSpPr txBox="1">
            <a:spLocks/>
          </p:cNvSpPr>
          <p:nvPr/>
        </p:nvSpPr>
        <p:spPr>
          <a:xfrm>
            <a:off x="668108" y="5597237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Public: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goo.gl/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BqfYSi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20" name="Rectangle 19">
            <a:hlinkClick r:id="rId4" tooltip="https://goo.gl/BqfYSi"/>
            <a:extLst>
              <a:ext uri="{FF2B5EF4-FFF2-40B4-BE49-F238E27FC236}">
                <a16:creationId xmlns:a16="http://schemas.microsoft.com/office/drawing/2014/main" id="{E2E9E3F9-F6B4-453F-A3A4-1332A8293D35}"/>
              </a:ext>
            </a:extLst>
          </p:cNvPr>
          <p:cNvSpPr/>
          <p:nvPr/>
        </p:nvSpPr>
        <p:spPr>
          <a:xfrm>
            <a:off x="1509919" y="6247138"/>
            <a:ext cx="141922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EBB6C3-B3E7-41FD-9CE4-5385160B8466}"/>
              </a:ext>
            </a:extLst>
          </p:cNvPr>
          <p:cNvGrpSpPr/>
          <p:nvPr/>
        </p:nvGrpSpPr>
        <p:grpSpPr>
          <a:xfrm>
            <a:off x="668108" y="601336"/>
            <a:ext cx="3665655" cy="1113164"/>
            <a:chOff x="668108" y="601336"/>
            <a:chExt cx="3665655" cy="1113164"/>
          </a:xfrm>
        </p:grpSpPr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B2DFEEE3-D80F-40CA-A35A-01610475A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</p:spPr>
        </p:pic>
        <p:pic>
          <p:nvPicPr>
            <p:cNvPr id="10" name="Picture 9">
              <a:hlinkClick r:id="rId5"/>
              <a:extLst>
                <a:ext uri="{FF2B5EF4-FFF2-40B4-BE49-F238E27FC236}">
                  <a16:creationId xmlns:a16="http://schemas.microsoft.com/office/drawing/2014/main" id="{740857BA-0510-4E95-A759-22263CC55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</p:spPr>
        </p:pic>
      </p:grp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6158A79-3707-4BE4-8436-80474FF63ADE}"/>
              </a:ext>
            </a:extLst>
          </p:cNvPr>
          <p:cNvSpPr/>
          <p:nvPr/>
        </p:nvSpPr>
        <p:spPr>
          <a:xfrm rot="10800000" flipH="1">
            <a:off x="6866626" y="1952736"/>
            <a:ext cx="2877479" cy="5235463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CCC362-DAE4-4551-A920-FF14C30AB801}"/>
              </a:ext>
            </a:extLst>
          </p:cNvPr>
          <p:cNvSpPr/>
          <p:nvPr/>
        </p:nvSpPr>
        <p:spPr>
          <a:xfrm>
            <a:off x="6696375" y="0"/>
            <a:ext cx="1718963" cy="1956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20749C2-A7CC-4534-AB1A-632A17FB53CE}"/>
              </a:ext>
            </a:extLst>
          </p:cNvPr>
          <p:cNvSpPr/>
          <p:nvPr/>
        </p:nvSpPr>
        <p:spPr>
          <a:xfrm>
            <a:off x="8379069" y="-84192"/>
            <a:ext cx="1365036" cy="2040232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9DC4DA9-05CC-470D-8CCF-AD2F1B420FE4}"/>
              </a:ext>
            </a:extLst>
          </p:cNvPr>
          <p:cNvSpPr txBox="1">
            <a:spLocks/>
          </p:cNvSpPr>
          <p:nvPr/>
        </p:nvSpPr>
        <p:spPr>
          <a:xfrm>
            <a:off x="667796" y="3234946"/>
            <a:ext cx="7711273" cy="1289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Real-time 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in SQL Server</a:t>
            </a:r>
          </a:p>
        </p:txBody>
      </p:sp>
    </p:spTree>
    <p:extLst>
      <p:ext uri="{BB962C8B-B14F-4D97-AF65-F5344CB8AC3E}">
        <p14:creationId xmlns:p14="http://schemas.microsoft.com/office/powerpoint/2010/main" val="1920612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B340C6-DC29-4D02-8CF5-8E3439DD19D2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3" name="Picture 12">
              <a:hlinkClick r:id="rId3"/>
              <a:extLst>
                <a:ext uri="{FF2B5EF4-FFF2-40B4-BE49-F238E27FC236}">
                  <a16:creationId xmlns:a16="http://schemas.microsoft.com/office/drawing/2014/main" id="{4E1D7DD0-D8F6-43E4-B728-2A91BCB97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4" name="Picture 13">
              <a:hlinkClick r:id="rId3"/>
              <a:extLst>
                <a:ext uri="{FF2B5EF4-FFF2-40B4-BE49-F238E27FC236}">
                  <a16:creationId xmlns:a16="http://schemas.microsoft.com/office/drawing/2014/main" id="{BDF4244F-DAA0-454E-96AB-10352E44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86DE79-DE07-43AA-8B71-112B4E26866D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CC5A2DC1-9E43-453B-872B-4970E69BA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05A56329-EF78-4C42-A9AC-0E15BE6BC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81769-923C-4C68-8193-F37A00934500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68DA04CE-FDEF-4814-898B-0D762BC88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DCC8C3B4-993E-4368-B49F-8BDAB867A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BCDF40-FD38-49AF-84EE-258BA6F9FA0A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8219317D-6B48-41D7-9631-55F5F7220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4C408F15-464F-4F4A-93E6-8AC9CF94D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1BEAB4-EFAB-49A3-98DB-5C04ADB729E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4" name="Picture 13">
              <a:hlinkClick r:id="rId3"/>
              <a:extLst>
                <a:ext uri="{FF2B5EF4-FFF2-40B4-BE49-F238E27FC236}">
                  <a16:creationId xmlns:a16="http://schemas.microsoft.com/office/drawing/2014/main" id="{33732D75-286D-4D0F-8889-03D90272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5" name="Picture 14">
              <a:hlinkClick r:id="rId3"/>
              <a:extLst>
                <a:ext uri="{FF2B5EF4-FFF2-40B4-BE49-F238E27FC236}">
                  <a16:creationId xmlns:a16="http://schemas.microsoft.com/office/drawing/2014/main" id="{F65F0494-D3E6-477D-A44B-8A60D919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55BB1-4E21-43A4-B6AC-B9A8535A39E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F3E2D2D5-DA0D-4FC1-8B1A-320F955CB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65867827-4C67-415C-8953-221437E59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5BF8FC-354A-4507-9E26-7AD2CECD4D7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82246769-1BEB-48C6-A134-EAAB7293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50B6EEA5-62CA-4BA4-A053-557C19C9C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B2F18E-ED50-4243-AFA8-DEB1D85F0D5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CB062054-59A6-4FE3-9EE6-C1BC5687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CE6EF9DA-62AC-4F93-9D41-C22C6685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633C58-C7B5-4109-BB78-D0AF93005FE7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9225F619-94EC-4FB8-BF55-C3E1960DC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211C2E16-F5A5-4742-81FE-4DB18AB0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EB3AF2-C29E-4D43-B89C-4CCAD2482DA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9DB8355B-06B4-42E5-B90B-0F3B6C02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ADF9F51A-7C52-4868-87CC-FCFF70D40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645185-6F55-4EE8-9B6E-97222D2CF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3724" b="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Please silence cell phones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91E2-4FDE-4A82-A88A-DC9BB65C79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8867" y="2131967"/>
            <a:ext cx="1297035" cy="2594066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CC9167-467F-46C8-8B6E-B18F2732E86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3" name="Picture 12">
              <a:hlinkClick r:id="rId5"/>
              <a:extLst>
                <a:ext uri="{FF2B5EF4-FFF2-40B4-BE49-F238E27FC236}">
                  <a16:creationId xmlns:a16="http://schemas.microsoft.com/office/drawing/2014/main" id="{50E83E06-86B6-4424-B4E1-2B4C72BBE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4" name="Picture 13">
              <a:hlinkClick r:id="rId5"/>
              <a:extLst>
                <a:ext uri="{FF2B5EF4-FFF2-40B4-BE49-F238E27FC236}">
                  <a16:creationId xmlns:a16="http://schemas.microsoft.com/office/drawing/2014/main" id="{A7F1A01B-7EBE-4886-BFD9-8D802A8E6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5979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E46B88-ADA0-428B-BE5E-FAC6D39B369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E6A683B2-307E-4EEB-8D6D-0014CF959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234BB07D-61BF-4E6E-8398-F3AEDC97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FE0C17-A299-4AFC-BAAD-83381677E6C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5329BEB4-BB7E-4947-A14E-3840D927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1D878B99-EE40-4FEA-8EC7-F33A15F5E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DA2829-75FF-4C7A-8F7C-0C9B9599E792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5600C0EC-A7B2-43F7-8A33-5D8803BC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CFB6252E-3469-4BD1-AC56-87C99B7A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C2CE08-06ED-4BFD-AE22-C2878395169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683017CF-F42F-4B79-9522-0A00719A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80D5C25B-DFFE-4306-AC43-1C4702369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CDB2DD-B31F-4B7F-8E4D-26297E740EA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5"/>
              <a:extLst>
                <a:ext uri="{FF2B5EF4-FFF2-40B4-BE49-F238E27FC236}">
                  <a16:creationId xmlns:a16="http://schemas.microsoft.com/office/drawing/2014/main" id="{247A80BC-63C4-44C9-8751-378270B13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5"/>
              <a:extLst>
                <a:ext uri="{FF2B5EF4-FFF2-40B4-BE49-F238E27FC236}">
                  <a16:creationId xmlns:a16="http://schemas.microsoft.com/office/drawing/2014/main" id="{C5BD7B5A-33F3-4C08-8845-F638D5101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199B6C-8254-4E93-B5A8-2049FF88DEB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E96E0EF2-3CFF-4A8D-A33B-BC3EFC52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6EC5306E-0FA3-4371-BA84-9762F6D8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C7D68-70F9-44E6-AE58-9CBDA74A9C1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86B82250-CC8E-4BF8-BE4F-863685AE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A62913C1-D822-4D78-86FD-45856C6C9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EA996-E0A2-4066-81EF-17789AEF05F9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54861F9B-37CC-4A82-9E66-78C9F820D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A9B5B3DD-9CD3-4736-BCCC-69D31FB43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17F866-FCA5-41C0-A618-64056706177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65CF800D-6A68-434C-8134-DF4A0661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09B34242-B1FA-4C0B-B06E-0B387CF5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PyImYYGKTaZ_lbag9qvZpJDcWkCMkoPMUWmOTForf88qlJiQ_3WQqfTS1Vyhag3YMt2456w1kEid4WMaMpbpCXkLpsZDzoXG9LYwzWyj91kGYp29TW3F_CBz24Y9Uh-_JaE2_J4AZFTTglhplz1A7z7O-CEYoEG0ewbxC7XSAC6h2ekxdfMiLIw5jUYhfGedRgWi438Oy9p3CRgq4A2vaQIg50KQFRwnfFTf1P3Si2tSHhAAT8QGk1HXTjD4Q5Uf2vqptdMp8UUBpCfyKTvOKp7R5pl3jW9N-Qi2WML5HpRPpjbL35dP-rIot5F9B2LEOkTpY63-Kz6NUOrh9LJUKKDOuRNJYse2gp64DO3SHlHdL1K1rVvJB5cSfakLf33dzyPZIM3krFFYgiGDwT3R3KD65XzoMoHiaZAVaVHuAw5guf7Kaxc_12s44G805oMSLAnbDfqYo5GAJ1ZhGQdTzDJZkKWHIhNkrGfRguXhLLOV_OK6rjgbnXanXcGNA2xdr71BhEql_iaBQFVJ5wQuxNzMhSxxzfjrUAMxngqXKUuNFbJ7-PDhxw5U59S6jQEIDYweSTTahdkRoZwtGPJg2tMrP3AUKPbfrDXkzabX7Cgf7ZNGffFzWrgCXIgEdI_sDkFxujkFw3vHUFOP8_9Anpp00DZ8-WDT=w1080-h608-no">
            <a:extLst>
              <a:ext uri="{FF2B5EF4-FFF2-40B4-BE49-F238E27FC236}">
                <a16:creationId xmlns:a16="http://schemas.microsoft.com/office/drawing/2014/main" id="{91BDB946-F106-4B99-AD05-C07E6A24F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" t="5040" r="-1" b="5325"/>
          <a:stretch/>
        </p:blipFill>
        <p:spPr bwMode="auto">
          <a:xfrm>
            <a:off x="0" y="318500"/>
            <a:ext cx="12192000" cy="619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BEECBFC-965F-4EB7-8D08-3CC49ABAF93C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4" name="Picture 13">
              <a:hlinkClick r:id="rId4"/>
              <a:extLst>
                <a:ext uri="{FF2B5EF4-FFF2-40B4-BE49-F238E27FC236}">
                  <a16:creationId xmlns:a16="http://schemas.microsoft.com/office/drawing/2014/main" id="{CFB9C3EE-5A9A-48BF-9FAE-29E54AE2A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5" name="Picture 14">
              <a:hlinkClick r:id="rId4"/>
              <a:extLst>
                <a:ext uri="{FF2B5EF4-FFF2-40B4-BE49-F238E27FC236}">
                  <a16:creationId xmlns:a16="http://schemas.microsoft.com/office/drawing/2014/main" id="{2B22B85A-A81C-4D76-B810-D30CD4BB7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23390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150B02-674C-4DE5-9A0F-F5B98D7F5F89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B775DC5A-5826-4A20-BE40-9BA13D519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FC89CEB0-046B-4A2D-ADA1-8C053DD7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8230F0-CB76-4C43-BDB0-227B52ED837D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3FBB18E5-89BC-43B6-BB88-932E05C29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D5F8F92D-417D-49C6-89B4-17ABD326E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110FFA-4865-43E5-8CD7-CBF97317A74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503C06F7-D26E-4C7A-8568-626D2E609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B65C5725-FE89-4227-AEE0-EB5B2C3F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EEE3D1-85FB-4A90-B51B-1F3A835F6BF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8FBF6B14-6600-4B80-91D4-2C2DD272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F941D55A-F7DA-45EF-8ADB-F9986BDF8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BCFB7-8DE4-4CC9-A840-A41E4136DBF7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22A56C1F-8F05-4F13-82E4-D71F5126F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2D2B0982-3BDD-44BB-9FB1-3B4ABF0C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BB752F-E437-41F8-9DA5-9B7097850748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985727D5-61B0-45F3-9782-940512ABE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8FBC7B03-01CE-4D62-8BA7-E3DCB2A8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455499-929A-44A0-8C48-16D8A52AD7AA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60DC7B39-0ED4-4CDD-B015-C73908F2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A476EA62-1135-4BA8-856B-ABFFCABAA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FEC6A2-ECCE-41DD-BDF7-587FF7A2B108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5ACA4BC4-1D68-4796-8224-3983BB70C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943CB1DF-BEC5-40EB-A748-6A69B2D7E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E2BABA-FAFC-41AA-921A-0E9DAAC98EF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4584A76F-9D6F-4B64-B59E-F672B6E7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8ECB962A-E03C-4927-AB33-9D7B257D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01657F-51DE-4222-9ABB-CBFF8DAFEE54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C92DEA63-2749-4955-B773-FE23ABFF0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4F9E09CD-781B-4BF2-8638-C0E76E2A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75510AB-B451-4DCD-8D2E-C2BF735FA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511"/>
          <a:stretch/>
        </p:blipFill>
        <p:spPr>
          <a:xfrm>
            <a:off x="977900" y="0"/>
            <a:ext cx="10236200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2205244" y="2399038"/>
            <a:ext cx="141922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3805445" y="2400156"/>
            <a:ext cx="633206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4648203" y="2399038"/>
            <a:ext cx="450052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5307806" y="2399038"/>
            <a:ext cx="68341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6200777" y="2399038"/>
            <a:ext cx="747711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hlinkClick r:id="rId8"/>
            <a:extLst>
              <a:ext uri="{FF2B5EF4-FFF2-40B4-BE49-F238E27FC236}">
                <a16:creationId xmlns:a16="http://schemas.microsoft.com/office/drawing/2014/main" id="{42BEA1A9-69FE-489C-A348-F7573C6A2CCF}"/>
              </a:ext>
            </a:extLst>
          </p:cNvPr>
          <p:cNvSpPr/>
          <p:nvPr/>
        </p:nvSpPr>
        <p:spPr>
          <a:xfrm>
            <a:off x="2210738" y="1385578"/>
            <a:ext cx="1858342" cy="427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5EE838-8181-44B6-9C08-7C9C7C8EB40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9"/>
              <a:extLst>
                <a:ext uri="{FF2B5EF4-FFF2-40B4-BE49-F238E27FC236}">
                  <a16:creationId xmlns:a16="http://schemas.microsoft.com/office/drawing/2014/main" id="{21D82418-0469-4766-BDE4-2DF6CB59A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D88F9B06-896E-4EE6-8065-F37217F74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50446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99864-1DF0-428F-B573-BA70C5C4031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9D2EE5E2-8855-4A76-B929-5247CCD04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E96CCD39-B4D2-4FD0-A823-CC3E609D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DE6018-F48A-477E-B899-14C9CF5DD349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AAAE3729-F27F-45E9-936E-F07F8B4E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4CC6B5DE-A475-48AC-B2C3-3CC6A7798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AE2CDA-B3DC-4D19-9273-EE4EBA45F9C0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8BB55492-3020-4A5B-9CCE-5ACFAF16B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7A2B7D2F-1F82-4FB6-9CF5-0537B12F1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32E62-E8E2-4B21-9834-66F20ACDED8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7CB339F4-02FC-4A38-A767-D5998924E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D97D3CD-289E-44B1-8AAE-EF59700A2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05823E-AAB1-4CB6-8E51-821B8B2EEB6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450C2F08-5CB8-498E-9808-C44ED59DE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612112A8-9D16-401E-BB7E-00DFD41F4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EBF323-9076-4C8B-81E4-12C854D1EB44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EA2DA491-E88E-40B1-829E-83B0F036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0CB8336D-F17A-4CF4-B215-1D865872F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A2475B-34DC-409A-B8F2-A0F8673DDE12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5" name="Picture 4">
              <a:hlinkClick r:id="rId3"/>
              <a:extLst>
                <a:ext uri="{FF2B5EF4-FFF2-40B4-BE49-F238E27FC236}">
                  <a16:creationId xmlns:a16="http://schemas.microsoft.com/office/drawing/2014/main" id="{2A19A1A1-DF3E-44E0-A886-9D6413E7B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378A6E34-DEDB-4768-BCBB-1EC32F1A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79D8BF-9267-4AAF-BDED-FE84D789B9E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62376222-959C-4CC0-8354-88FA3464A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83F33B86-B7D9-46F1-B665-3A120D153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003D50-F8CA-45DA-AF87-0EA124CA6D3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3648CB98-1E12-4A51-8383-50AD6EE2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7A39D657-25EB-4660-811E-E98AF553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D23F16-65F9-4204-ACED-20CFF6A70518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5" name="Picture 4">
              <a:hlinkClick r:id="rId3"/>
              <a:extLst>
                <a:ext uri="{FF2B5EF4-FFF2-40B4-BE49-F238E27FC236}">
                  <a16:creationId xmlns:a16="http://schemas.microsoft.com/office/drawing/2014/main" id="{4032242A-5A90-4AE7-A205-463CC7B57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EA5F6F97-F472-4F9D-B89D-6BDA023F4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258E791-5A5C-4EC0-A81D-73010F97E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pic>
        <p:nvPicPr>
          <p:cNvPr id="46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4725C5-0234-451C-BD58-1929AF40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Your feedback is very important. </a:t>
              </a:r>
            </a:p>
          </p:txBody>
        </p:sp>
      </p:grpSp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653916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667" dirty="0">
                <a:solidFill>
                  <a:srgbClr val="008FD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6938866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41495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defTabSz="3047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41495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defTabSz="3047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41495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defTabSz="3047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668687" y="4025997"/>
            <a:ext cx="5827644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b="1" spc="27" dirty="0">
                <a:solidFill>
                  <a:srgbClr val="008FD5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802885" y="2608730"/>
            <a:ext cx="555924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Segoe UI (Body)"/>
              </a:rPr>
              <a:t>goo.gl/Jj1yBq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7AD0FB-AE28-4185-8142-A93CBA01C148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</p:grpSpPr>
        <p:pic>
          <p:nvPicPr>
            <p:cNvPr id="23" name="Picture 22">
              <a:hlinkClick r:id="rId7"/>
              <a:extLst>
                <a:ext uri="{FF2B5EF4-FFF2-40B4-BE49-F238E27FC236}">
                  <a16:creationId xmlns:a16="http://schemas.microsoft.com/office/drawing/2014/main" id="{7B8602E2-CD26-49C0-BABC-7A54CC50F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</p:spPr>
        </p:pic>
        <p:pic>
          <p:nvPicPr>
            <p:cNvPr id="24" name="Picture 23">
              <a:hlinkClick r:id="rId7"/>
              <a:extLst>
                <a:ext uri="{FF2B5EF4-FFF2-40B4-BE49-F238E27FC236}">
                  <a16:creationId xmlns:a16="http://schemas.microsoft.com/office/drawing/2014/main" id="{0B0898E2-6867-4F65-AEE6-BA656780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4F57D-2FE6-4FC4-8B91-BFD2640CD394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40AC67CF-16BB-4724-87DC-2CE2E80ED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ECF99D6F-A34B-45A1-A788-FE0EC1A3C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56D3CD-26AF-47B7-A72D-605D07CB95D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5" name="Picture 4">
              <a:hlinkClick r:id="rId3"/>
              <a:extLst>
                <a:ext uri="{FF2B5EF4-FFF2-40B4-BE49-F238E27FC236}">
                  <a16:creationId xmlns:a16="http://schemas.microsoft.com/office/drawing/2014/main" id="{803BD42C-C818-49E7-B997-B110C436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714E7051-D3FC-44D6-930F-8243FE24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8C4F6B-BA83-4270-B01F-79C7F2A32210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72C20CFF-7065-496E-AA65-3E79EF6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618AB0E0-58BC-47C1-90D0-BB672006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190E3C9-9AEF-4EC6-8E07-76D87FF4B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0673"/>
          <a:stretch/>
        </p:blipFill>
        <p:spPr>
          <a:xfrm>
            <a:off x="0" y="880"/>
            <a:ext cx="4794782" cy="6856240"/>
          </a:xfrm>
          <a:prstGeom prst="rect">
            <a:avLst/>
          </a:prstGeom>
        </p:spPr>
      </p:pic>
      <p:sp>
        <p:nvSpPr>
          <p:cNvPr id="19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ECDF8-23A5-4E69-BCBC-BC98060A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C641-4EAE-4696-A384-96F0A0D6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7515" y="2022601"/>
            <a:ext cx="7648910" cy="41543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00FFFF"/>
              </a:buClr>
            </a:pPr>
            <a:r>
              <a:rPr lang="en-US" sz="2000" dirty="0"/>
              <a:t>Add ML Features </a:t>
            </a:r>
            <a:r>
              <a:rPr lang="en-US" sz="2000" dirty="0">
                <a:solidFill>
                  <a:schemeClr val="accent3"/>
                </a:solidFill>
              </a:rPr>
              <a:t>(exe components)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Grant Access </a:t>
            </a:r>
            <a:r>
              <a:rPr lang="en-US" sz="2000" dirty="0">
                <a:solidFill>
                  <a:schemeClr val="accent3"/>
                </a:solidFill>
              </a:rPr>
              <a:t>(users, groups, add login &amp; user)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Config </a:t>
            </a:r>
            <a:r>
              <a:rPr lang="en-US" sz="2000" dirty="0">
                <a:solidFill>
                  <a:schemeClr val="accent3"/>
                </a:solidFill>
              </a:rPr>
              <a:t>(external scripts enabled, working directory)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Install Pre-Trained &amp; Open Source ML Models (DNN) </a:t>
            </a:r>
            <a:r>
              <a:rPr lang="en-US" sz="2000" dirty="0">
                <a:solidFill>
                  <a:schemeClr val="accent3"/>
                </a:solidFill>
              </a:rPr>
              <a:t>(PowerShell,  rsetup.exe)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Code in Python and T-SQL </a:t>
            </a:r>
            <a:r>
              <a:rPr lang="en-US" sz="2000" dirty="0">
                <a:solidFill>
                  <a:schemeClr val="accent3"/>
                </a:solidFill>
              </a:rPr>
              <a:t>(visual studio, SSMS)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Python Profiling </a:t>
            </a:r>
            <a:r>
              <a:rPr lang="en-US" sz="2000" dirty="0">
                <a:solidFill>
                  <a:schemeClr val="accent3"/>
                </a:solidFill>
              </a:rPr>
              <a:t>(visual studio, execution plan, CPU)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Real-time scoring </a:t>
            </a:r>
            <a:r>
              <a:rPr lang="en-US" sz="2000" dirty="0">
                <a:solidFill>
                  <a:schemeClr val="accent3"/>
                </a:solidFill>
              </a:rPr>
              <a:t>(</a:t>
            </a:r>
            <a:r>
              <a:rPr lang="en-US" sz="2000" dirty="0" err="1">
                <a:solidFill>
                  <a:schemeClr val="accent3"/>
                </a:solidFill>
              </a:rPr>
              <a:t>rx_serialize_model</a:t>
            </a:r>
            <a:r>
              <a:rPr lang="en-US" sz="2000" dirty="0">
                <a:solidFill>
                  <a:schemeClr val="accent3"/>
                </a:solidFill>
              </a:rPr>
              <a:t>, </a:t>
            </a:r>
            <a:r>
              <a:rPr lang="en-US" sz="2000" dirty="0" err="1">
                <a:solidFill>
                  <a:schemeClr val="accent3"/>
                </a:solidFill>
              </a:rPr>
              <a:t>realtime_scoring_only</a:t>
            </a:r>
            <a:r>
              <a:rPr lang="en-US" sz="2000" dirty="0">
                <a:solidFill>
                  <a:schemeClr val="accent3"/>
                </a:solidFill>
              </a:rPr>
              <a:t> = True)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Review Sentiment Results </a:t>
            </a:r>
            <a:r>
              <a:rPr lang="en-US" sz="2000" dirty="0">
                <a:solidFill>
                  <a:schemeClr val="accent3"/>
                </a:solidFill>
              </a:rPr>
              <a:t>(</a:t>
            </a:r>
            <a:r>
              <a:rPr lang="en-US" sz="2000" dirty="0" err="1">
                <a:solidFill>
                  <a:schemeClr val="accent3"/>
                </a:solidFill>
              </a:rPr>
              <a:t>sp_rxPredict</a:t>
            </a:r>
            <a:r>
              <a:rPr lang="en-US" sz="2000" dirty="0">
                <a:solidFill>
                  <a:schemeClr val="accent3"/>
                </a:solidFill>
              </a:rPr>
              <a:t> wins!)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Resources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D15B86-2729-47DF-AE74-80D2AAB87218}"/>
              </a:ext>
            </a:extLst>
          </p:cNvPr>
          <p:cNvGrpSpPr/>
          <p:nvPr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  <a:solidFill>
            <a:srgbClr val="008FD5"/>
          </a:solidFill>
        </p:grpSpPr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F2642927-F94A-42AF-9640-B768835391EA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Parallelogram 3">
              <a:extLst>
                <a:ext uri="{FF2B5EF4-FFF2-40B4-BE49-F238E27FC236}">
                  <a16:creationId xmlns:a16="http://schemas.microsoft.com/office/drawing/2014/main" id="{E6A16C6F-B231-4405-AC07-71F666D8DF79}"/>
                </a:ext>
              </a:extLst>
            </p:cNvPr>
            <p:cNvSpPr/>
            <p:nvPr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Parallelogram 3">
              <a:extLst>
                <a:ext uri="{FF2B5EF4-FFF2-40B4-BE49-F238E27FC236}">
                  <a16:creationId xmlns:a16="http://schemas.microsoft.com/office/drawing/2014/main" id="{EAC5CFDC-1639-4A9A-AA84-551C61B9B5FC}"/>
                </a:ext>
              </a:extLst>
            </p:cNvPr>
            <p:cNvSpPr/>
            <p:nvPr userDrawn="1"/>
          </p:nvSpPr>
          <p:spPr>
            <a:xfrm>
              <a:off x="-304882" y="3963849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7" name="Parallelogram 1">
            <a:extLst>
              <a:ext uri="{FF2B5EF4-FFF2-40B4-BE49-F238E27FC236}">
                <a16:creationId xmlns:a16="http://schemas.microsoft.com/office/drawing/2014/main" id="{ECF4F692-2B18-43F1-922E-EC616320116A}"/>
              </a:ext>
            </a:extLst>
          </p:cNvPr>
          <p:cNvSpPr/>
          <p:nvPr/>
        </p:nvSpPr>
        <p:spPr>
          <a:xfrm rot="5400000" flipH="1">
            <a:off x="5679997" y="339902"/>
            <a:ext cx="832006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C03863-2819-4214-8EEA-1A67E658AF9A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</p:grpSpPr>
        <p:pic>
          <p:nvPicPr>
            <p:cNvPr id="15" name="Picture 14">
              <a:hlinkClick r:id="rId5"/>
              <a:extLst>
                <a:ext uri="{FF2B5EF4-FFF2-40B4-BE49-F238E27FC236}">
                  <a16:creationId xmlns:a16="http://schemas.microsoft.com/office/drawing/2014/main" id="{99FF4D21-B5F7-4D7C-97A1-3D71BA1F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</p:spPr>
        </p:pic>
        <p:pic>
          <p:nvPicPr>
            <p:cNvPr id="16" name="Picture 15">
              <a:hlinkClick r:id="rId5"/>
              <a:extLst>
                <a:ext uri="{FF2B5EF4-FFF2-40B4-BE49-F238E27FC236}">
                  <a16:creationId xmlns:a16="http://schemas.microsoft.com/office/drawing/2014/main" id="{50A52D97-6AA9-4C9E-89BE-EA471E50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883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DC1F2EA-C1D5-458B-BDA3-66E7BA317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50000" contrast="-5000"/>
                    </a14:imgEffect>
                  </a14:imgLayer>
                </a14:imgProps>
              </a:ext>
            </a:extLst>
          </a:blip>
          <a:srcRect l="-1" r="25699"/>
          <a:stretch/>
        </p:blipFill>
        <p:spPr>
          <a:xfrm>
            <a:off x="3133231" y="0"/>
            <a:ext cx="9058769" cy="6858000"/>
          </a:xfrm>
          <a:prstGeom prst="rect">
            <a:avLst/>
          </a:prstGeom>
        </p:spPr>
      </p:pic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4A99705D-ACC8-4B61-8A38-0090E2124F7B}"/>
              </a:ext>
            </a:extLst>
          </p:cNvPr>
          <p:cNvSpPr/>
          <p:nvPr/>
        </p:nvSpPr>
        <p:spPr>
          <a:xfrm rot="10800000" flipH="1">
            <a:off x="3120797" y="0"/>
            <a:ext cx="1906710" cy="685800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A person holding a baby&#10;&#10;Description generated with high confidence">
            <a:hlinkClick r:id="rId5"/>
            <a:extLst>
              <a:ext uri="{FF2B5EF4-FFF2-40B4-BE49-F238E27FC236}">
                <a16:creationId xmlns:a16="http://schemas.microsoft.com/office/drawing/2014/main" id="{AE5BAFA3-618F-4041-A8AF-12EB6A2E5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3" y="640476"/>
            <a:ext cx="2333027" cy="2333027"/>
          </a:xfrm>
          <a:prstGeom prst="rect">
            <a:avLst/>
          </a:prstGeom>
        </p:spPr>
      </p:pic>
      <p:pic>
        <p:nvPicPr>
          <p:cNvPr id="19" name="Picture 18">
            <a:hlinkClick r:id="rId5" tooltip="http://twitter.com/hiramfleitas"/>
            <a:extLst>
              <a:ext uri="{FF2B5EF4-FFF2-40B4-BE49-F238E27FC236}">
                <a16:creationId xmlns:a16="http://schemas.microsoft.com/office/drawing/2014/main" id="{B0277C67-52F7-485F-9BE0-176444C12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811" y="634544"/>
            <a:ext cx="2333027" cy="2339421"/>
          </a:xfrm>
          <a:prstGeom prst="rect">
            <a:avLst/>
          </a:prstGeom>
        </p:spPr>
      </p:pic>
      <p:sp>
        <p:nvSpPr>
          <p:cNvPr id="132" name="Title 43">
            <a:extLst>
              <a:ext uri="{FF2B5EF4-FFF2-40B4-BE49-F238E27FC236}">
                <a16:creationId xmlns:a16="http://schemas.microsoft.com/office/drawing/2014/main" id="{0FCD9924-D245-4D5F-8AD5-85A853379028}"/>
              </a:ext>
            </a:extLst>
          </p:cNvPr>
          <p:cNvSpPr txBox="1">
            <a:spLocks/>
          </p:cNvSpPr>
          <p:nvPr/>
        </p:nvSpPr>
        <p:spPr>
          <a:xfrm>
            <a:off x="881814" y="3587186"/>
            <a:ext cx="6528997" cy="470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Hiram Fleitas</a:t>
            </a:r>
          </a:p>
        </p:txBody>
      </p:sp>
      <p:sp>
        <p:nvSpPr>
          <p:cNvPr id="133" name="Text Placeholder 44">
            <a:extLst>
              <a:ext uri="{FF2B5EF4-FFF2-40B4-BE49-F238E27FC236}">
                <a16:creationId xmlns:a16="http://schemas.microsoft.com/office/drawing/2014/main" id="{B470E301-CBB8-47E6-A996-881B7A940AF4}"/>
              </a:ext>
            </a:extLst>
          </p:cNvPr>
          <p:cNvSpPr txBox="1">
            <a:spLocks/>
          </p:cNvSpPr>
          <p:nvPr/>
        </p:nvSpPr>
        <p:spPr>
          <a:xfrm>
            <a:off x="881813" y="4051189"/>
            <a:ext cx="3196701" cy="1507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sz="1600" dirty="0">
                <a:solidFill>
                  <a:srgbClr val="008FD5"/>
                </a:solidFill>
                <a:latin typeface="Segoe UI"/>
              </a:rPr>
              <a:t>Saturday, March 2</a:t>
            </a:r>
            <a:r>
              <a:rPr lang="en-US" sz="1600" baseline="30000" dirty="0">
                <a:solidFill>
                  <a:srgbClr val="008FD5"/>
                </a:solidFill>
                <a:latin typeface="Segoe UI"/>
              </a:rPr>
              <a:t>nd</a:t>
            </a:r>
            <a:r>
              <a:rPr lang="en-US" sz="1600" dirty="0">
                <a:solidFill>
                  <a:srgbClr val="008FD5"/>
                </a:solidFill>
                <a:latin typeface="Segoe UI"/>
              </a:rPr>
              <a:t>, 2019</a:t>
            </a:r>
          </a:p>
          <a:p>
            <a:pPr lvl="0" algn="l">
              <a:defRPr/>
            </a:pPr>
            <a:r>
              <a:rPr lang="en-US" sz="1600" dirty="0">
                <a:solidFill>
                  <a:srgbClr val="008FD5"/>
                </a:solidFill>
                <a:latin typeface="Segoe UI"/>
              </a:rPr>
              <a:t>9:50 am - 11 am</a:t>
            </a:r>
          </a:p>
          <a:p>
            <a:pPr lvl="0" algn="l">
              <a:defRPr/>
            </a:pPr>
            <a:r>
              <a:rPr lang="en-US" sz="1600" dirty="0">
                <a:solidFill>
                  <a:srgbClr val="008FD5"/>
                </a:solidFill>
                <a:latin typeface="Segoe UI"/>
              </a:rPr>
              <a:t>SQL / BI</a:t>
            </a:r>
          </a:p>
          <a:p>
            <a:pPr lvl="0" algn="l">
              <a:defRPr/>
            </a:pPr>
            <a:endParaRPr lang="en-US" sz="1600" dirty="0">
              <a:solidFill>
                <a:srgbClr val="008FD5"/>
              </a:solidFill>
              <a:latin typeface="Segoe U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FD5"/>
              </a:solidFill>
              <a:effectLst/>
              <a:uLnTx/>
              <a:uFillTx/>
              <a:latin typeface="Segoe UI"/>
              <a:cs typeface="Segoe UI Light" charset="0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E6CF1DEE-60A3-4DC6-9EFC-42F474C3B1D6}"/>
              </a:ext>
            </a:extLst>
          </p:cNvPr>
          <p:cNvSpPr txBox="1">
            <a:spLocks/>
          </p:cNvSpPr>
          <p:nvPr/>
        </p:nvSpPr>
        <p:spPr>
          <a:xfrm>
            <a:off x="5473700" y="365125"/>
            <a:ext cx="716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645D01-108A-4EB7-8305-3AFC7CF89920}"/>
              </a:ext>
            </a:extLst>
          </p:cNvPr>
          <p:cNvGrpSpPr/>
          <p:nvPr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  <a:solidFill>
            <a:srgbClr val="008FD5"/>
          </a:solidFill>
        </p:grpSpPr>
        <p:sp>
          <p:nvSpPr>
            <p:cNvPr id="20" name="Parallelogram 3">
              <a:extLst>
                <a:ext uri="{FF2B5EF4-FFF2-40B4-BE49-F238E27FC236}">
                  <a16:creationId xmlns:a16="http://schemas.microsoft.com/office/drawing/2014/main" id="{A41B5D02-67F3-4EF4-B55B-8C3C17C83825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Parallelogram 3">
              <a:extLst>
                <a:ext uri="{FF2B5EF4-FFF2-40B4-BE49-F238E27FC236}">
                  <a16:creationId xmlns:a16="http://schemas.microsoft.com/office/drawing/2014/main" id="{290D7B76-D0AC-4875-BD5C-180E22F6396A}"/>
                </a:ext>
              </a:extLst>
            </p:cNvPr>
            <p:cNvSpPr/>
            <p:nvPr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Parallelogram 3">
              <a:extLst>
                <a:ext uri="{FF2B5EF4-FFF2-40B4-BE49-F238E27FC236}">
                  <a16:creationId xmlns:a16="http://schemas.microsoft.com/office/drawing/2014/main" id="{5FE2D4FC-F362-4D13-8AF3-990F472838B4}"/>
                </a:ext>
              </a:extLst>
            </p:cNvPr>
            <p:cNvSpPr/>
            <p:nvPr userDrawn="1"/>
          </p:nvSpPr>
          <p:spPr>
            <a:xfrm>
              <a:off x="-304882" y="3963849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7" name="Parallelogram 1">
            <a:extLst>
              <a:ext uri="{FF2B5EF4-FFF2-40B4-BE49-F238E27FC236}">
                <a16:creationId xmlns:a16="http://schemas.microsoft.com/office/drawing/2014/main" id="{3C68EC70-95E1-4910-99FE-188F69659A28}"/>
              </a:ext>
            </a:extLst>
          </p:cNvPr>
          <p:cNvSpPr/>
          <p:nvPr/>
        </p:nvSpPr>
        <p:spPr>
          <a:xfrm rot="5400000" flipH="1">
            <a:off x="5679997" y="339902"/>
            <a:ext cx="832006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B875668C-C0CB-40FC-BC50-BF4114F6E825}"/>
              </a:ext>
            </a:extLst>
          </p:cNvPr>
          <p:cNvSpPr txBox="1">
            <a:spLocks/>
          </p:cNvSpPr>
          <p:nvPr/>
        </p:nvSpPr>
        <p:spPr>
          <a:xfrm>
            <a:off x="5027505" y="1581169"/>
            <a:ext cx="7008920" cy="502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Blog: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Slides &amp; Scripts: </a:t>
            </a:r>
            <a:r>
              <a:rPr lang="en-US" sz="2000" dirty="0">
                <a:solidFill>
                  <a:srgbClr val="33C0CD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https://goo.gl/BqfYSi</a:t>
            </a:r>
            <a:endParaRPr lang="en-US" sz="2000" dirty="0">
              <a:solidFill>
                <a:srgbClr val="33C0CD"/>
              </a:solidFill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SQL Server R Services Samples: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Visual Studio 2017: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Microsoft AI: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Pre-Trained ML Models: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SQL Server Machine Learning Services: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SQL Server Components to Support Python: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Threading ML: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Resource Governor: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Interactive deep learning: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B2F950-854C-4141-9DF2-3EAF28475B5D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  <a:solidFill>
            <a:schemeClr val="bg2"/>
          </a:solidFill>
        </p:grpSpPr>
        <p:pic>
          <p:nvPicPr>
            <p:cNvPr id="99" name="Picture 98">
              <a:hlinkClick r:id="rId20"/>
              <a:extLst>
                <a:ext uri="{FF2B5EF4-FFF2-40B4-BE49-F238E27FC236}">
                  <a16:creationId xmlns:a16="http://schemas.microsoft.com/office/drawing/2014/main" id="{7EF32CBD-102F-4E5F-B061-C16C1BE39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0" name="Picture 99">
              <a:hlinkClick r:id="rId20"/>
              <a:extLst>
                <a:ext uri="{FF2B5EF4-FFF2-40B4-BE49-F238E27FC236}">
                  <a16:creationId xmlns:a16="http://schemas.microsoft.com/office/drawing/2014/main" id="{087A44BC-C933-451A-84EF-347BA22B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30960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DC1F2EA-C1D5-458B-BDA3-66E7BA317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5592"/>
          <a:stretch/>
        </p:blipFill>
        <p:spPr>
          <a:xfrm>
            <a:off x="5608500" y="0"/>
            <a:ext cx="6633399" cy="6858000"/>
          </a:xfrm>
          <a:prstGeom prst="rect">
            <a:avLst/>
          </a:prstGeom>
        </p:spPr>
      </p:pic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4A99705D-ACC8-4B61-8A38-0090E2124F7B}"/>
              </a:ext>
            </a:extLst>
          </p:cNvPr>
          <p:cNvSpPr/>
          <p:nvPr/>
        </p:nvSpPr>
        <p:spPr>
          <a:xfrm rot="10800000" flipH="1">
            <a:off x="5608502" y="0"/>
            <a:ext cx="1906710" cy="685800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A person holding a baby&#10;&#10;Description generated with high confidence">
            <a:hlinkClick r:id="rId5"/>
            <a:extLst>
              <a:ext uri="{FF2B5EF4-FFF2-40B4-BE49-F238E27FC236}">
                <a16:creationId xmlns:a16="http://schemas.microsoft.com/office/drawing/2014/main" id="{AE5BAFA3-618F-4041-A8AF-12EB6A2E5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3" y="640476"/>
            <a:ext cx="2333027" cy="2333027"/>
          </a:xfrm>
          <a:prstGeom prst="rect">
            <a:avLst/>
          </a:prstGeom>
        </p:spPr>
      </p:pic>
      <p:pic>
        <p:nvPicPr>
          <p:cNvPr id="19" name="Picture 18">
            <a:hlinkClick r:id="rId5" tooltip="http://twitter.com/hiramfleitas"/>
            <a:extLst>
              <a:ext uri="{FF2B5EF4-FFF2-40B4-BE49-F238E27FC236}">
                <a16:creationId xmlns:a16="http://schemas.microsoft.com/office/drawing/2014/main" id="{B0277C67-52F7-485F-9BE0-176444C12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811" y="634544"/>
            <a:ext cx="2333027" cy="23394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822F66-A432-4F53-9F00-7C7560D2731D}"/>
              </a:ext>
            </a:extLst>
          </p:cNvPr>
          <p:cNvSpPr txBox="1"/>
          <p:nvPr/>
        </p:nvSpPr>
        <p:spPr>
          <a:xfrm>
            <a:off x="7045378" y="2367075"/>
            <a:ext cx="5115017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lang="en-US" sz="8800" dirty="0"/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2" name="Title 43">
            <a:extLst>
              <a:ext uri="{FF2B5EF4-FFF2-40B4-BE49-F238E27FC236}">
                <a16:creationId xmlns:a16="http://schemas.microsoft.com/office/drawing/2014/main" id="{0FCD9924-D245-4D5F-8AD5-85A853379028}"/>
              </a:ext>
            </a:extLst>
          </p:cNvPr>
          <p:cNvSpPr txBox="1">
            <a:spLocks/>
          </p:cNvSpPr>
          <p:nvPr/>
        </p:nvSpPr>
        <p:spPr>
          <a:xfrm>
            <a:off x="881814" y="3587186"/>
            <a:ext cx="6528997" cy="470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Hiram Fleitas</a:t>
            </a:r>
          </a:p>
        </p:txBody>
      </p:sp>
      <p:sp>
        <p:nvSpPr>
          <p:cNvPr id="133" name="Text Placeholder 44">
            <a:extLst>
              <a:ext uri="{FF2B5EF4-FFF2-40B4-BE49-F238E27FC236}">
                <a16:creationId xmlns:a16="http://schemas.microsoft.com/office/drawing/2014/main" id="{B470E301-CBB8-47E6-A996-881B7A940AF4}"/>
              </a:ext>
            </a:extLst>
          </p:cNvPr>
          <p:cNvSpPr txBox="1">
            <a:spLocks/>
          </p:cNvSpPr>
          <p:nvPr/>
        </p:nvSpPr>
        <p:spPr>
          <a:xfrm>
            <a:off x="881813" y="4051189"/>
            <a:ext cx="4937097" cy="405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Segoe UI"/>
                <a:cs typeface="Segoe UI Light" charset="0"/>
              </a:rPr>
              <a:t>Hit me up!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803B47C-DE46-44B2-97EB-529D513C62BA}"/>
              </a:ext>
            </a:extLst>
          </p:cNvPr>
          <p:cNvGrpSpPr/>
          <p:nvPr/>
        </p:nvGrpSpPr>
        <p:grpSpPr>
          <a:xfrm>
            <a:off x="916611" y="4921953"/>
            <a:ext cx="1458923" cy="233753"/>
            <a:chOff x="916611" y="5032571"/>
            <a:chExt cx="1458923" cy="233753"/>
          </a:xfrm>
        </p:grpSpPr>
        <p:sp>
          <p:nvSpPr>
            <p:cNvPr id="48" name="Rectangle 47">
              <a:hlinkClick r:id="rId9" tooltip="http://linkedin.com/in/hiramfleitas"/>
              <a:extLst>
                <a:ext uri="{FF2B5EF4-FFF2-40B4-BE49-F238E27FC236}">
                  <a16:creationId xmlns:a16="http://schemas.microsoft.com/office/drawing/2014/main" id="{995AAF8B-F495-40FD-8647-A6AFFF907935}"/>
                </a:ext>
              </a:extLst>
            </p:cNvPr>
            <p:cNvSpPr/>
            <p:nvPr/>
          </p:nvSpPr>
          <p:spPr>
            <a:xfrm>
              <a:off x="1144915" y="5032574"/>
              <a:ext cx="1230619" cy="233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/HiramFleitas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E1370DD-9B73-46F0-9091-541BAB1D6C52}"/>
                </a:ext>
              </a:extLst>
            </p:cNvPr>
            <p:cNvGrpSpPr/>
            <p:nvPr/>
          </p:nvGrpSpPr>
          <p:grpSpPr>
            <a:xfrm>
              <a:off x="916611" y="5032571"/>
              <a:ext cx="231058" cy="231058"/>
              <a:chOff x="3348740" y="4138863"/>
              <a:chExt cx="229600" cy="229600"/>
            </a:xfrm>
          </p:grpSpPr>
          <p:sp>
            <p:nvSpPr>
              <p:cNvPr id="50" name="Rounded Rectangle 94">
                <a:extLst>
                  <a:ext uri="{FF2B5EF4-FFF2-40B4-BE49-F238E27FC236}">
                    <a16:creationId xmlns:a16="http://schemas.microsoft.com/office/drawing/2014/main" id="{02433471-3415-48DA-B8C4-FD8832501957}"/>
                  </a:ext>
                </a:extLst>
              </p:cNvPr>
              <p:cNvSpPr/>
              <p:nvPr/>
            </p:nvSpPr>
            <p:spPr>
              <a:xfrm>
                <a:off x="3348740" y="4138863"/>
                <a:ext cx="229600" cy="229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grpSp>
            <p:nvGrpSpPr>
              <p:cNvPr id="51" name="Group 1216">
                <a:extLst>
                  <a:ext uri="{FF2B5EF4-FFF2-40B4-BE49-F238E27FC236}">
                    <a16:creationId xmlns:a16="http://schemas.microsoft.com/office/drawing/2014/main" id="{8D308615-5827-4915-B28D-A14F65D33E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6337" y="4197351"/>
                <a:ext cx="101582" cy="101580"/>
                <a:chOff x="8400256" y="3573016"/>
                <a:chExt cx="423863" cy="422275"/>
              </a:xfrm>
              <a:solidFill>
                <a:sysClr val="windowText" lastClr="000000"/>
              </a:solidFill>
            </p:grpSpPr>
            <p:sp>
              <p:nvSpPr>
                <p:cNvPr id="52" name="Oval 315">
                  <a:extLst>
                    <a:ext uri="{FF2B5EF4-FFF2-40B4-BE49-F238E27FC236}">
                      <a16:creationId xmlns:a16="http://schemas.microsoft.com/office/drawing/2014/main" id="{688C5E3C-ED3E-48D1-BA0A-84D5475DD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0256" y="3573016"/>
                  <a:ext cx="103188" cy="101600"/>
                </a:xfrm>
                <a:prstGeom prst="ellipse">
                  <a:avLst/>
                </a:pr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316">
                  <a:extLst>
                    <a:ext uri="{FF2B5EF4-FFF2-40B4-BE49-F238E27FC236}">
                      <a16:creationId xmlns:a16="http://schemas.microsoft.com/office/drawing/2014/main" id="{D680F83A-CFC2-4EB8-9268-598FA2766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194" y="3714304"/>
                  <a:ext cx="87313" cy="280987"/>
                </a:xfrm>
                <a:prstGeom prst="rect">
                  <a:avLst/>
                </a:pr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317">
                  <a:extLst>
                    <a:ext uri="{FF2B5EF4-FFF2-40B4-BE49-F238E27FC236}">
                      <a16:creationId xmlns:a16="http://schemas.microsoft.com/office/drawing/2014/main" id="{91BB60A7-79EB-4366-9D35-4EC3C6ACE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069" y="3706366"/>
                  <a:ext cx="273050" cy="288925"/>
                </a:xfrm>
                <a:custGeom>
                  <a:avLst/>
                  <a:gdLst>
                    <a:gd name="T0" fmla="*/ 232890753 w 196"/>
                    <a:gd name="T1" fmla="*/ 0 h 207"/>
                    <a:gd name="T2" fmla="*/ 118386679 w 196"/>
                    <a:gd name="T3" fmla="*/ 62342199 h 207"/>
                    <a:gd name="T4" fmla="*/ 116446073 w 196"/>
                    <a:gd name="T5" fmla="*/ 62342199 h 207"/>
                    <a:gd name="T6" fmla="*/ 116446073 w 196"/>
                    <a:gd name="T7" fmla="*/ 9741099 h 207"/>
                    <a:gd name="T8" fmla="*/ 0 w 196"/>
                    <a:gd name="T9" fmla="*/ 9741099 h 207"/>
                    <a:gd name="T10" fmla="*/ 0 w 196"/>
                    <a:gd name="T11" fmla="*/ 403273699 h 207"/>
                    <a:gd name="T12" fmla="*/ 122267889 w 196"/>
                    <a:gd name="T13" fmla="*/ 403273699 h 207"/>
                    <a:gd name="T14" fmla="*/ 122267889 w 196"/>
                    <a:gd name="T15" fmla="*/ 208455898 h 207"/>
                    <a:gd name="T16" fmla="*/ 194075860 w 196"/>
                    <a:gd name="T17" fmla="*/ 107150698 h 207"/>
                    <a:gd name="T18" fmla="*/ 258121409 w 196"/>
                    <a:gd name="T19" fmla="*/ 212351500 h 207"/>
                    <a:gd name="T20" fmla="*/ 258121409 w 196"/>
                    <a:gd name="T21" fmla="*/ 403273699 h 207"/>
                    <a:gd name="T22" fmla="*/ 380389298 w 196"/>
                    <a:gd name="T23" fmla="*/ 403273699 h 207"/>
                    <a:gd name="T24" fmla="*/ 380389298 w 196"/>
                    <a:gd name="T25" fmla="*/ 187025200 h 207"/>
                    <a:gd name="T26" fmla="*/ 232890753 w 196"/>
                    <a:gd name="T27" fmla="*/ 0 h 2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96" h="207">
                      <a:moveTo>
                        <a:pt x="120" y="0"/>
                      </a:moveTo>
                      <a:cubicBezTo>
                        <a:pt x="90" y="0"/>
                        <a:pt x="69" y="16"/>
                        <a:pt x="61" y="32"/>
                      </a:cubicBezTo>
                      <a:cubicBezTo>
                        <a:pt x="60" y="32"/>
                        <a:pt x="60" y="32"/>
                        <a:pt x="60" y="32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63" y="207"/>
                        <a:pt x="63" y="207"/>
                        <a:pt x="63" y="207"/>
                      </a:cubicBezTo>
                      <a:cubicBezTo>
                        <a:pt x="63" y="107"/>
                        <a:pt x="63" y="107"/>
                        <a:pt x="63" y="107"/>
                      </a:cubicBezTo>
                      <a:cubicBezTo>
                        <a:pt x="63" y="81"/>
                        <a:pt x="68" y="55"/>
                        <a:pt x="100" y="55"/>
                      </a:cubicBezTo>
                      <a:cubicBezTo>
                        <a:pt x="133" y="55"/>
                        <a:pt x="133" y="85"/>
                        <a:pt x="133" y="109"/>
                      </a:cubicBezTo>
                      <a:cubicBezTo>
                        <a:pt x="133" y="207"/>
                        <a:pt x="133" y="207"/>
                        <a:pt x="133" y="207"/>
                      </a:cubicBezTo>
                      <a:cubicBezTo>
                        <a:pt x="196" y="207"/>
                        <a:pt x="196" y="207"/>
                        <a:pt x="196" y="207"/>
                      </a:cubicBezTo>
                      <a:cubicBezTo>
                        <a:pt x="196" y="96"/>
                        <a:pt x="196" y="96"/>
                        <a:pt x="196" y="96"/>
                      </a:cubicBezTo>
                      <a:cubicBezTo>
                        <a:pt x="196" y="42"/>
                        <a:pt x="18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3DE7FC-4769-465F-9EBC-99D797CCFFC1}"/>
              </a:ext>
            </a:extLst>
          </p:cNvPr>
          <p:cNvGrpSpPr/>
          <p:nvPr/>
        </p:nvGrpSpPr>
        <p:grpSpPr>
          <a:xfrm>
            <a:off x="3075001" y="5534097"/>
            <a:ext cx="2605638" cy="234212"/>
            <a:chOff x="916611" y="5642874"/>
            <a:chExt cx="2605638" cy="234212"/>
          </a:xfrm>
        </p:grpSpPr>
        <p:sp>
          <p:nvSpPr>
            <p:cNvPr id="56" name="Rectangle 55">
              <a:hlinkClick r:id="rId10" tooltip="mailto:hiramfleitas@hotmail.com"/>
              <a:extLst>
                <a:ext uri="{FF2B5EF4-FFF2-40B4-BE49-F238E27FC236}">
                  <a16:creationId xmlns:a16="http://schemas.microsoft.com/office/drawing/2014/main" id="{56C59029-46EC-4FF8-BDC8-1433224720D6}"/>
                </a:ext>
              </a:extLst>
            </p:cNvPr>
            <p:cNvSpPr/>
            <p:nvPr/>
          </p:nvSpPr>
          <p:spPr>
            <a:xfrm>
              <a:off x="1144915" y="5642874"/>
              <a:ext cx="2377334" cy="2283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hiramfleitas@hotmail.com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10A4E5A-920E-4B40-B879-78DD5CE2DC30}"/>
                </a:ext>
              </a:extLst>
            </p:cNvPr>
            <p:cNvGrpSpPr/>
            <p:nvPr/>
          </p:nvGrpSpPr>
          <p:grpSpPr>
            <a:xfrm>
              <a:off x="916611" y="5647021"/>
              <a:ext cx="228305" cy="230065"/>
              <a:chOff x="5411896" y="3267111"/>
              <a:chExt cx="229600" cy="229600"/>
            </a:xfrm>
          </p:grpSpPr>
          <p:sp>
            <p:nvSpPr>
              <p:cNvPr id="58" name="Rounded Rectangle 16">
                <a:extLst>
                  <a:ext uri="{FF2B5EF4-FFF2-40B4-BE49-F238E27FC236}">
                    <a16:creationId xmlns:a16="http://schemas.microsoft.com/office/drawing/2014/main" id="{EE13E131-DFE9-4BB7-BAA7-BBE736931298}"/>
                  </a:ext>
                </a:extLst>
              </p:cNvPr>
              <p:cNvSpPr/>
              <p:nvPr/>
            </p:nvSpPr>
            <p:spPr>
              <a:xfrm>
                <a:off x="5411896" y="3267111"/>
                <a:ext cx="229600" cy="229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B48CA059-5D86-41DA-9E8E-0E167EF46B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5078" y="3347294"/>
                <a:ext cx="110250" cy="75652"/>
              </a:xfrm>
              <a:custGeom>
                <a:avLst/>
                <a:gdLst>
                  <a:gd name="T0" fmla="*/ 638267519 w 216"/>
                  <a:gd name="T1" fmla="*/ 0 h 149"/>
                  <a:gd name="T2" fmla="*/ 27751602 w 216"/>
                  <a:gd name="T3" fmla="*/ 0 h 149"/>
                  <a:gd name="T4" fmla="*/ 0 w 216"/>
                  <a:gd name="T5" fmla="*/ 27555164 h 149"/>
                  <a:gd name="T6" fmla="*/ 0 w 216"/>
                  <a:gd name="T7" fmla="*/ 428642686 h 149"/>
                  <a:gd name="T8" fmla="*/ 27751602 w 216"/>
                  <a:gd name="T9" fmla="*/ 456197851 h 149"/>
                  <a:gd name="T10" fmla="*/ 638267519 w 216"/>
                  <a:gd name="T11" fmla="*/ 456197851 h 149"/>
                  <a:gd name="T12" fmla="*/ 666017365 w 216"/>
                  <a:gd name="T13" fmla="*/ 428642686 h 149"/>
                  <a:gd name="T14" fmla="*/ 666017365 w 216"/>
                  <a:gd name="T15" fmla="*/ 27555164 h 149"/>
                  <a:gd name="T16" fmla="*/ 638267519 w 216"/>
                  <a:gd name="T17" fmla="*/ 0 h 149"/>
                  <a:gd name="T18" fmla="*/ 434761628 w 216"/>
                  <a:gd name="T19" fmla="*/ 244938678 h 149"/>
                  <a:gd name="T20" fmla="*/ 616683135 w 216"/>
                  <a:gd name="T21" fmla="*/ 382716247 h 149"/>
                  <a:gd name="T22" fmla="*/ 619765866 w 216"/>
                  <a:gd name="T23" fmla="*/ 401087522 h 149"/>
                  <a:gd name="T24" fmla="*/ 604348700 w 216"/>
                  <a:gd name="T25" fmla="*/ 407210115 h 149"/>
                  <a:gd name="T26" fmla="*/ 410094513 w 216"/>
                  <a:gd name="T27" fmla="*/ 269432546 h 149"/>
                  <a:gd name="T28" fmla="*/ 403927296 w 216"/>
                  <a:gd name="T29" fmla="*/ 269432546 h 149"/>
                  <a:gd name="T30" fmla="*/ 345343118 w 216"/>
                  <a:gd name="T31" fmla="*/ 315358985 h 149"/>
                  <a:gd name="T32" fmla="*/ 333008682 w 216"/>
                  <a:gd name="T33" fmla="*/ 318420281 h 149"/>
                  <a:gd name="T34" fmla="*/ 320674247 w 216"/>
                  <a:gd name="T35" fmla="*/ 315358985 h 149"/>
                  <a:gd name="T36" fmla="*/ 259007338 w 216"/>
                  <a:gd name="T37" fmla="*/ 266371249 h 149"/>
                  <a:gd name="T38" fmla="*/ 255922851 w 216"/>
                  <a:gd name="T39" fmla="*/ 266371249 h 149"/>
                  <a:gd name="T40" fmla="*/ 61668665 w 216"/>
                  <a:gd name="T41" fmla="*/ 407210115 h 149"/>
                  <a:gd name="T42" fmla="*/ 43167011 w 216"/>
                  <a:gd name="T43" fmla="*/ 401087522 h 149"/>
                  <a:gd name="T44" fmla="*/ 46251499 w 216"/>
                  <a:gd name="T45" fmla="*/ 382716247 h 149"/>
                  <a:gd name="T46" fmla="*/ 231255737 w 216"/>
                  <a:gd name="T47" fmla="*/ 247999974 h 149"/>
                  <a:gd name="T48" fmla="*/ 231255737 w 216"/>
                  <a:gd name="T49" fmla="*/ 241877381 h 149"/>
                  <a:gd name="T50" fmla="*/ 43167011 w 216"/>
                  <a:gd name="T51" fmla="*/ 73481603 h 149"/>
                  <a:gd name="T52" fmla="*/ 37001550 w 216"/>
                  <a:gd name="T53" fmla="*/ 52049032 h 149"/>
                  <a:gd name="T54" fmla="*/ 49334229 w 216"/>
                  <a:gd name="T55" fmla="*/ 45926439 h 149"/>
                  <a:gd name="T56" fmla="*/ 58584178 w 216"/>
                  <a:gd name="T57" fmla="*/ 48987736 h 149"/>
                  <a:gd name="T58" fmla="*/ 326841464 w 216"/>
                  <a:gd name="T59" fmla="*/ 281679480 h 149"/>
                  <a:gd name="T60" fmla="*/ 333008682 w 216"/>
                  <a:gd name="T61" fmla="*/ 281679480 h 149"/>
                  <a:gd name="T62" fmla="*/ 339175900 w 216"/>
                  <a:gd name="T63" fmla="*/ 281679480 h 149"/>
                  <a:gd name="T64" fmla="*/ 604348700 w 216"/>
                  <a:gd name="T65" fmla="*/ 48987736 h 149"/>
                  <a:gd name="T66" fmla="*/ 613598648 w 216"/>
                  <a:gd name="T67" fmla="*/ 45926439 h 149"/>
                  <a:gd name="T68" fmla="*/ 625933084 w 216"/>
                  <a:gd name="T69" fmla="*/ 52049032 h 149"/>
                  <a:gd name="T70" fmla="*/ 622850353 w 216"/>
                  <a:gd name="T71" fmla="*/ 73481603 h 149"/>
                  <a:gd name="T72" fmla="*/ 434761628 w 216"/>
                  <a:gd name="T73" fmla="*/ 241877381 h 149"/>
                  <a:gd name="T74" fmla="*/ 434761628 w 216"/>
                  <a:gd name="T75" fmla="*/ 244938678 h 14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6" h="149">
                    <a:moveTo>
                      <a:pt x="20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4"/>
                      <a:pt x="4" y="149"/>
                      <a:pt x="9" y="149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12" y="149"/>
                      <a:pt x="216" y="144"/>
                      <a:pt x="216" y="140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16" y="4"/>
                      <a:pt x="212" y="0"/>
                      <a:pt x="207" y="0"/>
                    </a:cubicBezTo>
                    <a:close/>
                    <a:moveTo>
                      <a:pt x="141" y="80"/>
                    </a:moveTo>
                    <a:cubicBezTo>
                      <a:pt x="157" y="92"/>
                      <a:pt x="200" y="125"/>
                      <a:pt x="200" y="125"/>
                    </a:cubicBezTo>
                    <a:cubicBezTo>
                      <a:pt x="202" y="126"/>
                      <a:pt x="202" y="129"/>
                      <a:pt x="201" y="131"/>
                    </a:cubicBezTo>
                    <a:cubicBezTo>
                      <a:pt x="200" y="133"/>
                      <a:pt x="198" y="134"/>
                      <a:pt x="196" y="133"/>
                    </a:cubicBezTo>
                    <a:cubicBezTo>
                      <a:pt x="196" y="133"/>
                      <a:pt x="150" y="100"/>
                      <a:pt x="133" y="88"/>
                    </a:cubicBezTo>
                    <a:cubicBezTo>
                      <a:pt x="132" y="87"/>
                      <a:pt x="131" y="88"/>
                      <a:pt x="131" y="88"/>
                    </a:cubicBezTo>
                    <a:cubicBezTo>
                      <a:pt x="112" y="103"/>
                      <a:pt x="112" y="103"/>
                      <a:pt x="112" y="103"/>
                    </a:cubicBezTo>
                    <a:cubicBezTo>
                      <a:pt x="111" y="104"/>
                      <a:pt x="109" y="104"/>
                      <a:pt x="108" y="104"/>
                    </a:cubicBezTo>
                    <a:cubicBezTo>
                      <a:pt x="106" y="104"/>
                      <a:pt x="105" y="104"/>
                      <a:pt x="104" y="10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4" y="87"/>
                      <a:pt x="84" y="87"/>
                      <a:pt x="83" y="87"/>
                    </a:cubicBezTo>
                    <a:cubicBezTo>
                      <a:pt x="66" y="99"/>
                      <a:pt x="20" y="133"/>
                      <a:pt x="20" y="133"/>
                    </a:cubicBezTo>
                    <a:cubicBezTo>
                      <a:pt x="18" y="134"/>
                      <a:pt x="15" y="133"/>
                      <a:pt x="14" y="131"/>
                    </a:cubicBezTo>
                    <a:cubicBezTo>
                      <a:pt x="13" y="129"/>
                      <a:pt x="14" y="126"/>
                      <a:pt x="15" y="125"/>
                    </a:cubicBezTo>
                    <a:cubicBezTo>
                      <a:pt x="15" y="125"/>
                      <a:pt x="58" y="92"/>
                      <a:pt x="75" y="81"/>
                    </a:cubicBezTo>
                    <a:cubicBezTo>
                      <a:pt x="76" y="80"/>
                      <a:pt x="75" y="79"/>
                      <a:pt x="75" y="7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3"/>
                      <a:pt x="11" y="19"/>
                      <a:pt x="12" y="17"/>
                    </a:cubicBezTo>
                    <a:cubicBezTo>
                      <a:pt x="13" y="16"/>
                      <a:pt x="15" y="15"/>
                      <a:pt x="16" y="15"/>
                    </a:cubicBezTo>
                    <a:cubicBezTo>
                      <a:pt x="17" y="15"/>
                      <a:pt x="18" y="15"/>
                      <a:pt x="19" y="16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7" y="92"/>
                      <a:pt x="108" y="92"/>
                    </a:cubicBezTo>
                    <a:cubicBezTo>
                      <a:pt x="109" y="92"/>
                      <a:pt x="109" y="92"/>
                      <a:pt x="110" y="92"/>
                    </a:cubicBezTo>
                    <a:cubicBezTo>
                      <a:pt x="196" y="16"/>
                      <a:pt x="196" y="16"/>
                      <a:pt x="196" y="16"/>
                    </a:cubicBezTo>
                    <a:cubicBezTo>
                      <a:pt x="197" y="15"/>
                      <a:pt x="198" y="15"/>
                      <a:pt x="199" y="15"/>
                    </a:cubicBezTo>
                    <a:cubicBezTo>
                      <a:pt x="201" y="15"/>
                      <a:pt x="202" y="16"/>
                      <a:pt x="203" y="17"/>
                    </a:cubicBezTo>
                    <a:cubicBezTo>
                      <a:pt x="205" y="19"/>
                      <a:pt x="204" y="23"/>
                      <a:pt x="202" y="24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9"/>
                      <a:pt x="140" y="80"/>
                      <a:pt x="141" y="80"/>
                    </a:cubicBez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32629E-C504-4606-AC64-1323A3C9CD24}"/>
              </a:ext>
            </a:extLst>
          </p:cNvPr>
          <p:cNvGrpSpPr/>
          <p:nvPr/>
        </p:nvGrpSpPr>
        <p:grpSpPr>
          <a:xfrm>
            <a:off x="3079816" y="6107615"/>
            <a:ext cx="2237416" cy="307777"/>
            <a:chOff x="4612057" y="5606706"/>
            <a:chExt cx="2237416" cy="307777"/>
          </a:xfrm>
        </p:grpSpPr>
        <p:sp>
          <p:nvSpPr>
            <p:cNvPr id="61" name="TextBox 60">
              <a:hlinkClick r:id="rId11" tooltip="http://dba2o.wordpress.com"/>
              <a:extLst>
                <a:ext uri="{FF2B5EF4-FFF2-40B4-BE49-F238E27FC236}">
                  <a16:creationId xmlns:a16="http://schemas.microsoft.com/office/drawing/2014/main" id="{21902800-5D06-4EF7-9F3C-6E290F93612A}"/>
                </a:ext>
              </a:extLst>
            </p:cNvPr>
            <p:cNvSpPr txBox="1"/>
            <p:nvPr/>
          </p:nvSpPr>
          <p:spPr>
            <a:xfrm>
              <a:off x="4837506" y="5606706"/>
              <a:ext cx="20119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dba2o.wordpress.com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75E80F7-532D-4DDF-9DCD-5C0EAC483B36}"/>
                </a:ext>
              </a:extLst>
            </p:cNvPr>
            <p:cNvGrpSpPr/>
            <p:nvPr/>
          </p:nvGrpSpPr>
          <p:grpSpPr>
            <a:xfrm>
              <a:off x="4612057" y="5646984"/>
              <a:ext cx="225452" cy="225452"/>
              <a:chOff x="4145181" y="5645804"/>
              <a:chExt cx="324397" cy="32439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DED4AC92-2524-4A76-A3F8-A82EE70B8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00728" y="5698875"/>
                <a:ext cx="213302" cy="213302"/>
              </a:xfrm>
              <a:prstGeom prst="rect">
                <a:avLst/>
              </a:prstGeom>
            </p:spPr>
          </p:pic>
          <p:sp>
            <p:nvSpPr>
              <p:cNvPr id="64" name="Rounded Rectangle 92">
                <a:extLst>
                  <a:ext uri="{FF2B5EF4-FFF2-40B4-BE49-F238E27FC236}">
                    <a16:creationId xmlns:a16="http://schemas.microsoft.com/office/drawing/2014/main" id="{48B8BC4A-31DF-4091-845C-45BA556E6E2C}"/>
                  </a:ext>
                </a:extLst>
              </p:cNvPr>
              <p:cNvSpPr/>
              <p:nvPr/>
            </p:nvSpPr>
            <p:spPr>
              <a:xfrm>
                <a:off x="4145181" y="5645804"/>
                <a:ext cx="324397" cy="324397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6607094-A0A5-4D23-97A5-4513A6DF0963}"/>
              </a:ext>
            </a:extLst>
          </p:cNvPr>
          <p:cNvGrpSpPr/>
          <p:nvPr/>
        </p:nvGrpSpPr>
        <p:grpSpPr>
          <a:xfrm>
            <a:off x="914123" y="6145708"/>
            <a:ext cx="1461411" cy="235204"/>
            <a:chOff x="5289272" y="5032574"/>
            <a:chExt cx="1461411" cy="235204"/>
          </a:xfrm>
        </p:grpSpPr>
        <p:sp>
          <p:nvSpPr>
            <p:cNvPr id="66" name="Rectangle 65">
              <a:hlinkClick r:id="rId14" tooltip="http://facebook.com/hiramfleitas"/>
              <a:extLst>
                <a:ext uri="{FF2B5EF4-FFF2-40B4-BE49-F238E27FC236}">
                  <a16:creationId xmlns:a16="http://schemas.microsoft.com/office/drawing/2014/main" id="{4EB9233A-0FEC-4EC4-A1FC-1B5DCCD06389}"/>
                </a:ext>
              </a:extLst>
            </p:cNvPr>
            <p:cNvSpPr/>
            <p:nvPr/>
          </p:nvSpPr>
          <p:spPr>
            <a:xfrm>
              <a:off x="5518872" y="5032574"/>
              <a:ext cx="1231811" cy="2352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HiramFleitas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705EBB6-F820-4B78-A50D-72BA6C5E9AA4}"/>
                </a:ext>
              </a:extLst>
            </p:cNvPr>
            <p:cNvGrpSpPr/>
            <p:nvPr/>
          </p:nvGrpSpPr>
          <p:grpSpPr>
            <a:xfrm>
              <a:off x="5289272" y="5034029"/>
              <a:ext cx="229600" cy="229600"/>
              <a:chOff x="6351804" y="5146675"/>
              <a:chExt cx="353832" cy="353832"/>
            </a:xfrm>
          </p:grpSpPr>
          <p:sp>
            <p:nvSpPr>
              <p:cNvPr id="68" name="Freeform 79">
                <a:extLst>
                  <a:ext uri="{FF2B5EF4-FFF2-40B4-BE49-F238E27FC236}">
                    <a16:creationId xmlns:a16="http://schemas.microsoft.com/office/drawing/2014/main" id="{49B0E38F-E0DA-418A-83D8-4FD1E2B5E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692" y="5241925"/>
                <a:ext cx="76056" cy="161920"/>
              </a:xfrm>
              <a:custGeom>
                <a:avLst/>
                <a:gdLst>
                  <a:gd name="T0" fmla="*/ 30 w 30"/>
                  <a:gd name="T1" fmla="*/ 22 h 64"/>
                  <a:gd name="T2" fmla="*/ 19 w 30"/>
                  <a:gd name="T3" fmla="*/ 22 h 64"/>
                  <a:gd name="T4" fmla="*/ 19 w 30"/>
                  <a:gd name="T5" fmla="*/ 14 h 64"/>
                  <a:gd name="T6" fmla="*/ 23 w 30"/>
                  <a:gd name="T7" fmla="*/ 11 h 64"/>
                  <a:gd name="T8" fmla="*/ 30 w 30"/>
                  <a:gd name="T9" fmla="*/ 11 h 64"/>
                  <a:gd name="T10" fmla="*/ 30 w 30"/>
                  <a:gd name="T11" fmla="*/ 0 h 64"/>
                  <a:gd name="T12" fmla="*/ 22 w 30"/>
                  <a:gd name="T13" fmla="*/ 0 h 64"/>
                  <a:gd name="T14" fmla="*/ 8 w 30"/>
                  <a:gd name="T15" fmla="*/ 13 h 64"/>
                  <a:gd name="T16" fmla="*/ 8 w 30"/>
                  <a:gd name="T17" fmla="*/ 22 h 64"/>
                  <a:gd name="T18" fmla="*/ 0 w 30"/>
                  <a:gd name="T19" fmla="*/ 22 h 64"/>
                  <a:gd name="T20" fmla="*/ 0 w 30"/>
                  <a:gd name="T21" fmla="*/ 34 h 64"/>
                  <a:gd name="T22" fmla="*/ 8 w 30"/>
                  <a:gd name="T23" fmla="*/ 34 h 64"/>
                  <a:gd name="T24" fmla="*/ 8 w 30"/>
                  <a:gd name="T25" fmla="*/ 64 h 64"/>
                  <a:gd name="T26" fmla="*/ 19 w 30"/>
                  <a:gd name="T27" fmla="*/ 64 h 64"/>
                  <a:gd name="T28" fmla="*/ 19 w 30"/>
                  <a:gd name="T29" fmla="*/ 34 h 64"/>
                  <a:gd name="T30" fmla="*/ 28 w 30"/>
                  <a:gd name="T31" fmla="*/ 34 h 64"/>
                  <a:gd name="T32" fmla="*/ 30 w 30"/>
                  <a:gd name="T33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64">
                    <a:moveTo>
                      <a:pt x="30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2"/>
                      <a:pt x="22" y="11"/>
                      <a:pt x="23" y="11"/>
                    </a:cubicBezTo>
                    <a:cubicBezTo>
                      <a:pt x="24" y="11"/>
                      <a:pt x="30" y="11"/>
                      <a:pt x="30" y="1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8" y="8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48"/>
                      <a:pt x="8" y="64"/>
                      <a:pt x="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48"/>
                      <a:pt x="19" y="34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0" y="22"/>
                    </a:ln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sp>
            <p:nvSpPr>
              <p:cNvPr id="69" name="Rounded Rectangle 89">
                <a:extLst>
                  <a:ext uri="{FF2B5EF4-FFF2-40B4-BE49-F238E27FC236}">
                    <a16:creationId xmlns:a16="http://schemas.microsoft.com/office/drawing/2014/main" id="{EDEB8981-CBF0-492A-8CB3-70668ADF7A04}"/>
                  </a:ext>
                </a:extLst>
              </p:cNvPr>
              <p:cNvSpPr/>
              <p:nvPr/>
            </p:nvSpPr>
            <p:spPr>
              <a:xfrm>
                <a:off x="6351804" y="5146675"/>
                <a:ext cx="353832" cy="35383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77C9AED-E33B-44D3-85EC-871DABF473A4}"/>
              </a:ext>
            </a:extLst>
          </p:cNvPr>
          <p:cNvGrpSpPr/>
          <p:nvPr/>
        </p:nvGrpSpPr>
        <p:grpSpPr>
          <a:xfrm>
            <a:off x="914123" y="5533105"/>
            <a:ext cx="1624769" cy="236659"/>
            <a:chOff x="3100869" y="5032574"/>
            <a:chExt cx="1624769" cy="236659"/>
          </a:xfrm>
        </p:grpSpPr>
        <p:sp>
          <p:nvSpPr>
            <p:cNvPr id="71" name="Rectangle 70">
              <a:hlinkClick r:id="rId5" tooltip="http://twitter.com/hiramfleitas"/>
              <a:extLst>
                <a:ext uri="{FF2B5EF4-FFF2-40B4-BE49-F238E27FC236}">
                  <a16:creationId xmlns:a16="http://schemas.microsoft.com/office/drawing/2014/main" id="{A65D65FE-4091-4C49-9D26-5F7D259157FC}"/>
                </a:ext>
              </a:extLst>
            </p:cNvPr>
            <p:cNvSpPr/>
            <p:nvPr/>
          </p:nvSpPr>
          <p:spPr>
            <a:xfrm>
              <a:off x="3330467" y="5034029"/>
              <a:ext cx="1395171" cy="2352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@HiramFleitas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072C81C-01A5-44AE-9777-75B304131D15}"/>
                </a:ext>
              </a:extLst>
            </p:cNvPr>
            <p:cNvGrpSpPr/>
            <p:nvPr/>
          </p:nvGrpSpPr>
          <p:grpSpPr>
            <a:xfrm>
              <a:off x="3100869" y="5032574"/>
              <a:ext cx="235204" cy="235204"/>
              <a:chOff x="5748554" y="5146675"/>
              <a:chExt cx="353832" cy="353832"/>
            </a:xfrm>
          </p:grpSpPr>
          <p:sp>
            <p:nvSpPr>
              <p:cNvPr id="73" name="Freeform 383">
                <a:extLst>
                  <a:ext uri="{FF2B5EF4-FFF2-40B4-BE49-F238E27FC236}">
                    <a16:creationId xmlns:a16="http://schemas.microsoft.com/office/drawing/2014/main" id="{01AF32AF-09A2-4D5C-BDBA-D45623001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152" y="5257800"/>
                <a:ext cx="159336" cy="137932"/>
              </a:xfrm>
              <a:custGeom>
                <a:avLst/>
                <a:gdLst>
                  <a:gd name="T0" fmla="*/ 458484450 w 64"/>
                  <a:gd name="T1" fmla="*/ 49083328 h 56"/>
                  <a:gd name="T2" fmla="*/ 408336961 w 64"/>
                  <a:gd name="T3" fmla="*/ 63107136 h 56"/>
                  <a:gd name="T4" fmla="*/ 444156978 w 64"/>
                  <a:gd name="T5" fmla="*/ 7011904 h 56"/>
                  <a:gd name="T6" fmla="*/ 386847091 w 64"/>
                  <a:gd name="T7" fmla="*/ 28047616 h 56"/>
                  <a:gd name="T8" fmla="*/ 386847091 w 64"/>
                  <a:gd name="T9" fmla="*/ 28047616 h 56"/>
                  <a:gd name="T10" fmla="*/ 315207056 w 64"/>
                  <a:gd name="T11" fmla="*/ 0 h 56"/>
                  <a:gd name="T12" fmla="*/ 222077151 w 64"/>
                  <a:gd name="T13" fmla="*/ 98166656 h 56"/>
                  <a:gd name="T14" fmla="*/ 229242225 w 64"/>
                  <a:gd name="T15" fmla="*/ 119202368 h 56"/>
                  <a:gd name="T16" fmla="*/ 229242225 w 64"/>
                  <a:gd name="T17" fmla="*/ 119202368 h 56"/>
                  <a:gd name="T18" fmla="*/ 28654944 w 64"/>
                  <a:gd name="T19" fmla="*/ 21035712 h 56"/>
                  <a:gd name="T20" fmla="*/ 57309887 w 64"/>
                  <a:gd name="T21" fmla="*/ 147249984 h 56"/>
                  <a:gd name="T22" fmla="*/ 14327472 w 64"/>
                  <a:gd name="T23" fmla="*/ 140238080 h 56"/>
                  <a:gd name="T24" fmla="*/ 85964831 w 64"/>
                  <a:gd name="T25" fmla="*/ 238404736 h 56"/>
                  <a:gd name="T26" fmla="*/ 42982415 w 64"/>
                  <a:gd name="T27" fmla="*/ 238404736 h 56"/>
                  <a:gd name="T28" fmla="*/ 128949923 w 64"/>
                  <a:gd name="T29" fmla="*/ 308523776 h 56"/>
                  <a:gd name="T30" fmla="*/ 0 w 64"/>
                  <a:gd name="T31" fmla="*/ 350595200 h 56"/>
                  <a:gd name="T32" fmla="*/ 150439792 w 64"/>
                  <a:gd name="T33" fmla="*/ 392666624 h 56"/>
                  <a:gd name="T34" fmla="*/ 415502035 w 64"/>
                  <a:gd name="T35" fmla="*/ 98166656 h 56"/>
                  <a:gd name="T36" fmla="*/ 415502035 w 64"/>
                  <a:gd name="T37" fmla="*/ 98166656 h 56"/>
                  <a:gd name="T38" fmla="*/ 415502035 w 64"/>
                  <a:gd name="T39" fmla="*/ 98166656 h 56"/>
                  <a:gd name="T40" fmla="*/ 415502035 w 64"/>
                  <a:gd name="T41" fmla="*/ 98166656 h 56"/>
                  <a:gd name="T42" fmla="*/ 458484450 w 64"/>
                  <a:gd name="T43" fmla="*/ 49083328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4" h="56">
                    <a:moveTo>
                      <a:pt x="64" y="7"/>
                    </a:moveTo>
                    <a:cubicBezTo>
                      <a:pt x="63" y="7"/>
                      <a:pt x="60" y="9"/>
                      <a:pt x="57" y="9"/>
                    </a:cubicBezTo>
                    <a:cubicBezTo>
                      <a:pt x="59" y="8"/>
                      <a:pt x="61" y="4"/>
                      <a:pt x="62" y="1"/>
                    </a:cubicBezTo>
                    <a:cubicBezTo>
                      <a:pt x="60" y="3"/>
                      <a:pt x="56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2"/>
                      <a:pt x="48" y="0"/>
                      <a:pt x="44" y="0"/>
                    </a:cubicBezTo>
                    <a:cubicBezTo>
                      <a:pt x="37" y="0"/>
                      <a:pt x="31" y="6"/>
                      <a:pt x="31" y="14"/>
                    </a:cubicBezTo>
                    <a:cubicBezTo>
                      <a:pt x="31" y="15"/>
                      <a:pt x="31" y="16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2" y="17"/>
                      <a:pt x="10" y="12"/>
                      <a:pt x="4" y="3"/>
                    </a:cubicBezTo>
                    <a:cubicBezTo>
                      <a:pt x="0" y="10"/>
                      <a:pt x="3" y="18"/>
                      <a:pt x="8" y="21"/>
                    </a:cubicBezTo>
                    <a:cubicBezTo>
                      <a:pt x="6" y="22"/>
                      <a:pt x="3" y="21"/>
                      <a:pt x="2" y="20"/>
                    </a:cubicBezTo>
                    <a:cubicBezTo>
                      <a:pt x="2" y="25"/>
                      <a:pt x="4" y="31"/>
                      <a:pt x="12" y="34"/>
                    </a:cubicBezTo>
                    <a:cubicBezTo>
                      <a:pt x="10" y="35"/>
                      <a:pt x="8" y="34"/>
                      <a:pt x="6" y="34"/>
                    </a:cubicBezTo>
                    <a:cubicBezTo>
                      <a:pt x="7" y="38"/>
                      <a:pt x="12" y="44"/>
                      <a:pt x="18" y="44"/>
                    </a:cubicBezTo>
                    <a:cubicBezTo>
                      <a:pt x="16" y="46"/>
                      <a:pt x="9" y="51"/>
                      <a:pt x="0" y="50"/>
                    </a:cubicBezTo>
                    <a:cubicBezTo>
                      <a:pt x="6" y="54"/>
                      <a:pt x="13" y="56"/>
                      <a:pt x="21" y="56"/>
                    </a:cubicBezTo>
                    <a:cubicBezTo>
                      <a:pt x="42" y="56"/>
                      <a:pt x="58" y="37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0" y="13"/>
                      <a:pt x="62" y="10"/>
                      <a:pt x="64" y="7"/>
                    </a:cubicBez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sp>
            <p:nvSpPr>
              <p:cNvPr id="74" name="Rounded Rectangle 92">
                <a:extLst>
                  <a:ext uri="{FF2B5EF4-FFF2-40B4-BE49-F238E27FC236}">
                    <a16:creationId xmlns:a16="http://schemas.microsoft.com/office/drawing/2014/main" id="{B0D2D905-BCC6-43D2-B77F-2F3CA2F38E7B}"/>
                  </a:ext>
                </a:extLst>
              </p:cNvPr>
              <p:cNvSpPr/>
              <p:nvPr/>
            </p:nvSpPr>
            <p:spPr>
              <a:xfrm>
                <a:off x="5748554" y="5146675"/>
                <a:ext cx="353832" cy="35383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10631CF-8B43-49E1-A62E-13935713BFB9}"/>
              </a:ext>
            </a:extLst>
          </p:cNvPr>
          <p:cNvGrpSpPr/>
          <p:nvPr/>
        </p:nvGrpSpPr>
        <p:grpSpPr>
          <a:xfrm>
            <a:off x="3075001" y="4920877"/>
            <a:ext cx="1414009" cy="233750"/>
            <a:chOff x="916610" y="6243079"/>
            <a:chExt cx="1414009" cy="23375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8CF70F-9623-4182-9B3D-E2BD7FD2B53C}"/>
                </a:ext>
              </a:extLst>
            </p:cNvPr>
            <p:cNvGrpSpPr/>
            <p:nvPr/>
          </p:nvGrpSpPr>
          <p:grpSpPr>
            <a:xfrm>
              <a:off x="916610" y="6243079"/>
              <a:ext cx="228305" cy="230065"/>
              <a:chOff x="2209175" y="6131321"/>
              <a:chExt cx="228305" cy="230065"/>
            </a:xfrm>
          </p:grpSpPr>
          <p:sp>
            <p:nvSpPr>
              <p:cNvPr id="78" name="Rounded Rectangle 16">
                <a:extLst>
                  <a:ext uri="{FF2B5EF4-FFF2-40B4-BE49-F238E27FC236}">
                    <a16:creationId xmlns:a16="http://schemas.microsoft.com/office/drawing/2014/main" id="{483B904F-A300-45FF-8A26-942C8821BE8B}"/>
                  </a:ext>
                </a:extLst>
              </p:cNvPr>
              <p:cNvSpPr/>
              <p:nvPr/>
            </p:nvSpPr>
            <p:spPr>
              <a:xfrm>
                <a:off x="2209175" y="6131321"/>
                <a:ext cx="228305" cy="230065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pic>
            <p:nvPicPr>
              <p:cNvPr id="79" name="Picture 4" descr="Image result for github logo">
                <a:extLst>
                  <a:ext uri="{FF2B5EF4-FFF2-40B4-BE49-F238E27FC236}">
                    <a16:creationId xmlns:a16="http://schemas.microsoft.com/office/drawing/2014/main" id="{4BFBD07C-B273-4E6F-9C9D-A3C5704FE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655" y="6162681"/>
                <a:ext cx="167344" cy="16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7" name="Rectangle 76">
              <a:hlinkClick r:id="rId16" tooltip="https://github.com/hfleitas"/>
              <a:extLst>
                <a:ext uri="{FF2B5EF4-FFF2-40B4-BE49-F238E27FC236}">
                  <a16:creationId xmlns:a16="http://schemas.microsoft.com/office/drawing/2014/main" id="{1AB25AFF-2AB0-4EEA-A589-6FC454A95BA2}"/>
                </a:ext>
              </a:extLst>
            </p:cNvPr>
            <p:cNvSpPr/>
            <p:nvPr/>
          </p:nvSpPr>
          <p:spPr>
            <a:xfrm>
              <a:off x="1144915" y="6243079"/>
              <a:ext cx="1185704" cy="233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/hfleitas</a:t>
              </a:r>
            </a:p>
          </p:txBody>
        </p:sp>
      </p:grpSp>
      <p:sp>
        <p:nvSpPr>
          <p:cNvPr id="80" name="Parallelogram 1">
            <a:extLst>
              <a:ext uri="{FF2B5EF4-FFF2-40B4-BE49-F238E27FC236}">
                <a16:creationId xmlns:a16="http://schemas.microsoft.com/office/drawing/2014/main" id="{76AD2BE6-3063-43C7-BF63-7E741EA6651B}"/>
              </a:ext>
            </a:extLst>
          </p:cNvPr>
          <p:cNvSpPr/>
          <p:nvPr/>
        </p:nvSpPr>
        <p:spPr>
          <a:xfrm rot="5400000" flipH="1">
            <a:off x="5706954" y="312946"/>
            <a:ext cx="832006" cy="1230953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5A920B-1BEB-4AE0-B13D-C17C2399F6DE}"/>
              </a:ext>
            </a:extLst>
          </p:cNvPr>
          <p:cNvGrpSpPr/>
          <p:nvPr/>
        </p:nvGrpSpPr>
        <p:grpSpPr>
          <a:xfrm>
            <a:off x="8677011" y="4852631"/>
            <a:ext cx="1474115" cy="1497392"/>
            <a:chOff x="-304882" y="3583735"/>
            <a:chExt cx="1397665" cy="1419734"/>
          </a:xfrm>
          <a:solidFill>
            <a:srgbClr val="008FD5"/>
          </a:solidFill>
        </p:grpSpPr>
        <p:sp>
          <p:nvSpPr>
            <p:cNvPr id="87" name="Parallelogram 3">
              <a:extLst>
                <a:ext uri="{FF2B5EF4-FFF2-40B4-BE49-F238E27FC236}">
                  <a16:creationId xmlns:a16="http://schemas.microsoft.com/office/drawing/2014/main" id="{FFABD0C8-02A4-4B81-8694-636E45F013F5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Parallelogram 3">
              <a:extLst>
                <a:ext uri="{FF2B5EF4-FFF2-40B4-BE49-F238E27FC236}">
                  <a16:creationId xmlns:a16="http://schemas.microsoft.com/office/drawing/2014/main" id="{92E276D3-BB0B-475F-B881-01BF7029AC7D}"/>
                </a:ext>
              </a:extLst>
            </p:cNvPr>
            <p:cNvSpPr/>
            <p:nvPr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Parallelogram 3">
              <a:extLst>
                <a:ext uri="{FF2B5EF4-FFF2-40B4-BE49-F238E27FC236}">
                  <a16:creationId xmlns:a16="http://schemas.microsoft.com/office/drawing/2014/main" id="{45BF0BCF-63CC-4A6E-AC0C-D41341BE05D8}"/>
                </a:ext>
              </a:extLst>
            </p:cNvPr>
            <p:cNvSpPr/>
            <p:nvPr userDrawn="1"/>
          </p:nvSpPr>
          <p:spPr>
            <a:xfrm>
              <a:off x="-304882" y="3963849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53D2BAC-B445-4A45-BA4F-627E973D6E29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  <a:solidFill>
            <a:schemeClr val="bg2"/>
          </a:solidFill>
        </p:grpSpPr>
        <p:pic>
          <p:nvPicPr>
            <p:cNvPr id="82" name="Picture 81">
              <a:hlinkClick r:id="rId17"/>
              <a:extLst>
                <a:ext uri="{FF2B5EF4-FFF2-40B4-BE49-F238E27FC236}">
                  <a16:creationId xmlns:a16="http://schemas.microsoft.com/office/drawing/2014/main" id="{BCB8DD5D-2036-4B66-A7E5-F7CB5209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4" name="Picture 83">
              <a:hlinkClick r:id="rId17"/>
              <a:extLst>
                <a:ext uri="{FF2B5EF4-FFF2-40B4-BE49-F238E27FC236}">
                  <a16:creationId xmlns:a16="http://schemas.microsoft.com/office/drawing/2014/main" id="{ADD3FD9C-AD57-4FB4-9B98-A7FEC8C54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29472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DC1F2EA-C1D5-458B-BDA3-66E7BA317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5592"/>
          <a:stretch/>
        </p:blipFill>
        <p:spPr>
          <a:xfrm>
            <a:off x="5608500" y="0"/>
            <a:ext cx="6633399" cy="6858000"/>
          </a:xfrm>
          <a:prstGeom prst="rect">
            <a:avLst/>
          </a:prstGeom>
        </p:spPr>
      </p:pic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4A99705D-ACC8-4B61-8A38-0090E2124F7B}"/>
              </a:ext>
            </a:extLst>
          </p:cNvPr>
          <p:cNvSpPr/>
          <p:nvPr/>
        </p:nvSpPr>
        <p:spPr>
          <a:xfrm rot="10800000" flipH="1">
            <a:off x="5608502" y="0"/>
            <a:ext cx="1906710" cy="685800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A person holding a baby&#10;&#10;Description generated with high confidence">
            <a:hlinkClick r:id="rId5"/>
            <a:extLst>
              <a:ext uri="{FF2B5EF4-FFF2-40B4-BE49-F238E27FC236}">
                <a16:creationId xmlns:a16="http://schemas.microsoft.com/office/drawing/2014/main" id="{AE5BAFA3-618F-4041-A8AF-12EB6A2E5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3" y="640476"/>
            <a:ext cx="2333027" cy="2333027"/>
          </a:xfrm>
          <a:prstGeom prst="rect">
            <a:avLst/>
          </a:prstGeom>
        </p:spPr>
      </p:pic>
      <p:pic>
        <p:nvPicPr>
          <p:cNvPr id="19" name="Picture 18">
            <a:hlinkClick r:id="rId5" tooltip="http://twitter.com/hiramfleitas"/>
            <a:extLst>
              <a:ext uri="{FF2B5EF4-FFF2-40B4-BE49-F238E27FC236}">
                <a16:creationId xmlns:a16="http://schemas.microsoft.com/office/drawing/2014/main" id="{B0277C67-52F7-485F-9BE0-176444C12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811" y="634544"/>
            <a:ext cx="2333027" cy="23394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822F66-A432-4F53-9F00-7C7560D2731D}"/>
              </a:ext>
            </a:extLst>
          </p:cNvPr>
          <p:cNvSpPr txBox="1"/>
          <p:nvPr/>
        </p:nvSpPr>
        <p:spPr>
          <a:xfrm>
            <a:off x="7515211" y="927287"/>
            <a:ext cx="3677857" cy="26598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r"/>
            <a:r>
              <a:rPr lang="en-US" dirty="0"/>
              <a:t>BIO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Father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Principal DB Architect 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*SQL Server since 1999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Developer since 1995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IT Professional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USCG Auxiliary Staff Officer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Microsoft Certified Professional</a:t>
            </a:r>
          </a:p>
        </p:txBody>
      </p:sp>
      <p:sp>
        <p:nvSpPr>
          <p:cNvPr id="132" name="Title 43">
            <a:extLst>
              <a:ext uri="{FF2B5EF4-FFF2-40B4-BE49-F238E27FC236}">
                <a16:creationId xmlns:a16="http://schemas.microsoft.com/office/drawing/2014/main" id="{0FCD9924-D245-4D5F-8AD5-85A853379028}"/>
              </a:ext>
            </a:extLst>
          </p:cNvPr>
          <p:cNvSpPr txBox="1">
            <a:spLocks/>
          </p:cNvSpPr>
          <p:nvPr/>
        </p:nvSpPr>
        <p:spPr>
          <a:xfrm>
            <a:off x="881814" y="3587186"/>
            <a:ext cx="6528997" cy="470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Hiram Fleitas</a:t>
            </a:r>
          </a:p>
        </p:txBody>
      </p:sp>
      <p:sp>
        <p:nvSpPr>
          <p:cNvPr id="133" name="Text Placeholder 44">
            <a:extLst>
              <a:ext uri="{FF2B5EF4-FFF2-40B4-BE49-F238E27FC236}">
                <a16:creationId xmlns:a16="http://schemas.microsoft.com/office/drawing/2014/main" id="{B470E301-CBB8-47E6-A996-881B7A940AF4}"/>
              </a:ext>
            </a:extLst>
          </p:cNvPr>
          <p:cNvSpPr txBox="1">
            <a:spLocks/>
          </p:cNvSpPr>
          <p:nvPr/>
        </p:nvSpPr>
        <p:spPr>
          <a:xfrm>
            <a:off x="881813" y="4051189"/>
            <a:ext cx="4937097" cy="405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Segoe UI"/>
                <a:cs typeface="Segoe UI Light" charset="0"/>
              </a:rPr>
              <a:t>Principal Database Architect @UPCIC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803B47C-DE46-44B2-97EB-529D513C62BA}"/>
              </a:ext>
            </a:extLst>
          </p:cNvPr>
          <p:cNvGrpSpPr/>
          <p:nvPr/>
        </p:nvGrpSpPr>
        <p:grpSpPr>
          <a:xfrm>
            <a:off x="916611" y="4921953"/>
            <a:ext cx="1458923" cy="233753"/>
            <a:chOff x="916611" y="5032571"/>
            <a:chExt cx="1458923" cy="233753"/>
          </a:xfrm>
        </p:grpSpPr>
        <p:sp>
          <p:nvSpPr>
            <p:cNvPr id="48" name="Rectangle 47">
              <a:hlinkClick r:id="rId9" tooltip="http://linkedin.com/in/hiramfleitas"/>
              <a:extLst>
                <a:ext uri="{FF2B5EF4-FFF2-40B4-BE49-F238E27FC236}">
                  <a16:creationId xmlns:a16="http://schemas.microsoft.com/office/drawing/2014/main" id="{995AAF8B-F495-40FD-8647-A6AFFF907935}"/>
                </a:ext>
              </a:extLst>
            </p:cNvPr>
            <p:cNvSpPr/>
            <p:nvPr/>
          </p:nvSpPr>
          <p:spPr>
            <a:xfrm>
              <a:off x="1144915" y="5032574"/>
              <a:ext cx="1230619" cy="233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/HiramFleitas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E1370DD-9B73-46F0-9091-541BAB1D6C52}"/>
                </a:ext>
              </a:extLst>
            </p:cNvPr>
            <p:cNvGrpSpPr/>
            <p:nvPr/>
          </p:nvGrpSpPr>
          <p:grpSpPr>
            <a:xfrm>
              <a:off x="916611" y="5032571"/>
              <a:ext cx="231058" cy="231058"/>
              <a:chOff x="3348740" y="4138863"/>
              <a:chExt cx="229600" cy="229600"/>
            </a:xfrm>
          </p:grpSpPr>
          <p:sp>
            <p:nvSpPr>
              <p:cNvPr id="50" name="Rounded Rectangle 94">
                <a:extLst>
                  <a:ext uri="{FF2B5EF4-FFF2-40B4-BE49-F238E27FC236}">
                    <a16:creationId xmlns:a16="http://schemas.microsoft.com/office/drawing/2014/main" id="{02433471-3415-48DA-B8C4-FD8832501957}"/>
                  </a:ext>
                </a:extLst>
              </p:cNvPr>
              <p:cNvSpPr/>
              <p:nvPr/>
            </p:nvSpPr>
            <p:spPr>
              <a:xfrm>
                <a:off x="3348740" y="4138863"/>
                <a:ext cx="229600" cy="229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  <p:grpSp>
            <p:nvGrpSpPr>
              <p:cNvPr id="51" name="Group 1216">
                <a:extLst>
                  <a:ext uri="{FF2B5EF4-FFF2-40B4-BE49-F238E27FC236}">
                    <a16:creationId xmlns:a16="http://schemas.microsoft.com/office/drawing/2014/main" id="{8D308615-5827-4915-B28D-A14F65D33E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6337" y="4197351"/>
                <a:ext cx="101582" cy="101580"/>
                <a:chOff x="8400256" y="3573016"/>
                <a:chExt cx="423863" cy="422275"/>
              </a:xfrm>
              <a:solidFill>
                <a:sysClr val="windowText" lastClr="000000"/>
              </a:solidFill>
            </p:grpSpPr>
            <p:sp>
              <p:nvSpPr>
                <p:cNvPr id="52" name="Oval 315">
                  <a:extLst>
                    <a:ext uri="{FF2B5EF4-FFF2-40B4-BE49-F238E27FC236}">
                      <a16:creationId xmlns:a16="http://schemas.microsoft.com/office/drawing/2014/main" id="{688C5E3C-ED3E-48D1-BA0A-84D5475DD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0256" y="3573016"/>
                  <a:ext cx="103188" cy="101600"/>
                </a:xfrm>
                <a:prstGeom prst="ellipse">
                  <a:avLst/>
                </a:pr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</a:endParaRPr>
                </a:p>
              </p:txBody>
            </p:sp>
            <p:sp>
              <p:nvSpPr>
                <p:cNvPr id="53" name="Rectangle 316">
                  <a:extLst>
                    <a:ext uri="{FF2B5EF4-FFF2-40B4-BE49-F238E27FC236}">
                      <a16:creationId xmlns:a16="http://schemas.microsoft.com/office/drawing/2014/main" id="{D680F83A-CFC2-4EB8-9268-598FA2766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194" y="3714304"/>
                  <a:ext cx="87313" cy="280987"/>
                </a:xfrm>
                <a:prstGeom prst="rect">
                  <a:avLst/>
                </a:pr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</a:endParaRPr>
                </a:p>
              </p:txBody>
            </p:sp>
            <p:sp>
              <p:nvSpPr>
                <p:cNvPr id="54" name="Freeform 317">
                  <a:extLst>
                    <a:ext uri="{FF2B5EF4-FFF2-40B4-BE49-F238E27FC236}">
                      <a16:creationId xmlns:a16="http://schemas.microsoft.com/office/drawing/2014/main" id="{91BB60A7-79EB-4366-9D35-4EC3C6ACE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069" y="3706366"/>
                  <a:ext cx="273050" cy="288925"/>
                </a:xfrm>
                <a:custGeom>
                  <a:avLst/>
                  <a:gdLst>
                    <a:gd name="T0" fmla="*/ 232890753 w 196"/>
                    <a:gd name="T1" fmla="*/ 0 h 207"/>
                    <a:gd name="T2" fmla="*/ 118386679 w 196"/>
                    <a:gd name="T3" fmla="*/ 62342199 h 207"/>
                    <a:gd name="T4" fmla="*/ 116446073 w 196"/>
                    <a:gd name="T5" fmla="*/ 62342199 h 207"/>
                    <a:gd name="T6" fmla="*/ 116446073 w 196"/>
                    <a:gd name="T7" fmla="*/ 9741099 h 207"/>
                    <a:gd name="T8" fmla="*/ 0 w 196"/>
                    <a:gd name="T9" fmla="*/ 9741099 h 207"/>
                    <a:gd name="T10" fmla="*/ 0 w 196"/>
                    <a:gd name="T11" fmla="*/ 403273699 h 207"/>
                    <a:gd name="T12" fmla="*/ 122267889 w 196"/>
                    <a:gd name="T13" fmla="*/ 403273699 h 207"/>
                    <a:gd name="T14" fmla="*/ 122267889 w 196"/>
                    <a:gd name="T15" fmla="*/ 208455898 h 207"/>
                    <a:gd name="T16" fmla="*/ 194075860 w 196"/>
                    <a:gd name="T17" fmla="*/ 107150698 h 207"/>
                    <a:gd name="T18" fmla="*/ 258121409 w 196"/>
                    <a:gd name="T19" fmla="*/ 212351500 h 207"/>
                    <a:gd name="T20" fmla="*/ 258121409 w 196"/>
                    <a:gd name="T21" fmla="*/ 403273699 h 207"/>
                    <a:gd name="T22" fmla="*/ 380389298 w 196"/>
                    <a:gd name="T23" fmla="*/ 403273699 h 207"/>
                    <a:gd name="T24" fmla="*/ 380389298 w 196"/>
                    <a:gd name="T25" fmla="*/ 187025200 h 207"/>
                    <a:gd name="T26" fmla="*/ 232890753 w 196"/>
                    <a:gd name="T27" fmla="*/ 0 h 2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96" h="207">
                      <a:moveTo>
                        <a:pt x="120" y="0"/>
                      </a:moveTo>
                      <a:cubicBezTo>
                        <a:pt x="90" y="0"/>
                        <a:pt x="69" y="16"/>
                        <a:pt x="61" y="32"/>
                      </a:cubicBezTo>
                      <a:cubicBezTo>
                        <a:pt x="60" y="32"/>
                        <a:pt x="60" y="32"/>
                        <a:pt x="60" y="32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63" y="207"/>
                        <a:pt x="63" y="207"/>
                        <a:pt x="63" y="207"/>
                      </a:cubicBezTo>
                      <a:cubicBezTo>
                        <a:pt x="63" y="107"/>
                        <a:pt x="63" y="107"/>
                        <a:pt x="63" y="107"/>
                      </a:cubicBezTo>
                      <a:cubicBezTo>
                        <a:pt x="63" y="81"/>
                        <a:pt x="68" y="55"/>
                        <a:pt x="100" y="55"/>
                      </a:cubicBezTo>
                      <a:cubicBezTo>
                        <a:pt x="133" y="55"/>
                        <a:pt x="133" y="85"/>
                        <a:pt x="133" y="109"/>
                      </a:cubicBezTo>
                      <a:cubicBezTo>
                        <a:pt x="133" y="207"/>
                        <a:pt x="133" y="207"/>
                        <a:pt x="133" y="207"/>
                      </a:cubicBezTo>
                      <a:cubicBezTo>
                        <a:pt x="196" y="207"/>
                        <a:pt x="196" y="207"/>
                        <a:pt x="196" y="207"/>
                      </a:cubicBezTo>
                      <a:cubicBezTo>
                        <a:pt x="196" y="96"/>
                        <a:pt x="196" y="96"/>
                        <a:pt x="196" y="96"/>
                      </a:cubicBezTo>
                      <a:cubicBezTo>
                        <a:pt x="196" y="42"/>
                        <a:pt x="18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</a:endParaRPr>
                </a:p>
              </p:txBody>
            </p: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3DE7FC-4769-465F-9EBC-99D797CCFFC1}"/>
              </a:ext>
            </a:extLst>
          </p:cNvPr>
          <p:cNvGrpSpPr/>
          <p:nvPr/>
        </p:nvGrpSpPr>
        <p:grpSpPr>
          <a:xfrm>
            <a:off x="3075001" y="5534097"/>
            <a:ext cx="2605638" cy="234212"/>
            <a:chOff x="916611" y="5642874"/>
            <a:chExt cx="2605638" cy="234212"/>
          </a:xfrm>
        </p:grpSpPr>
        <p:sp>
          <p:nvSpPr>
            <p:cNvPr id="56" name="Rectangle 55">
              <a:hlinkClick r:id="rId10" tooltip="mailto:hiramfleitas@hotmail.com"/>
              <a:extLst>
                <a:ext uri="{FF2B5EF4-FFF2-40B4-BE49-F238E27FC236}">
                  <a16:creationId xmlns:a16="http://schemas.microsoft.com/office/drawing/2014/main" id="{56C59029-46EC-4FF8-BDC8-1433224720D6}"/>
                </a:ext>
              </a:extLst>
            </p:cNvPr>
            <p:cNvSpPr/>
            <p:nvPr/>
          </p:nvSpPr>
          <p:spPr>
            <a:xfrm>
              <a:off x="1144915" y="5642874"/>
              <a:ext cx="2377334" cy="2283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hiramfleitas@hotmail.com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10A4E5A-920E-4B40-B879-78DD5CE2DC30}"/>
                </a:ext>
              </a:extLst>
            </p:cNvPr>
            <p:cNvGrpSpPr/>
            <p:nvPr/>
          </p:nvGrpSpPr>
          <p:grpSpPr>
            <a:xfrm>
              <a:off x="916611" y="5647021"/>
              <a:ext cx="228305" cy="230065"/>
              <a:chOff x="5411896" y="3267111"/>
              <a:chExt cx="229600" cy="229600"/>
            </a:xfrm>
          </p:grpSpPr>
          <p:sp>
            <p:nvSpPr>
              <p:cNvPr id="58" name="Rounded Rectangle 16">
                <a:extLst>
                  <a:ext uri="{FF2B5EF4-FFF2-40B4-BE49-F238E27FC236}">
                    <a16:creationId xmlns:a16="http://schemas.microsoft.com/office/drawing/2014/main" id="{EE13E131-DFE9-4BB7-BAA7-BBE736931298}"/>
                  </a:ext>
                </a:extLst>
              </p:cNvPr>
              <p:cNvSpPr/>
              <p:nvPr/>
            </p:nvSpPr>
            <p:spPr>
              <a:xfrm>
                <a:off x="5411896" y="3267111"/>
                <a:ext cx="229600" cy="229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B48CA059-5D86-41DA-9E8E-0E167EF46B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5078" y="3347294"/>
                <a:ext cx="110250" cy="75652"/>
              </a:xfrm>
              <a:custGeom>
                <a:avLst/>
                <a:gdLst>
                  <a:gd name="T0" fmla="*/ 638267519 w 216"/>
                  <a:gd name="T1" fmla="*/ 0 h 149"/>
                  <a:gd name="T2" fmla="*/ 27751602 w 216"/>
                  <a:gd name="T3" fmla="*/ 0 h 149"/>
                  <a:gd name="T4" fmla="*/ 0 w 216"/>
                  <a:gd name="T5" fmla="*/ 27555164 h 149"/>
                  <a:gd name="T6" fmla="*/ 0 w 216"/>
                  <a:gd name="T7" fmla="*/ 428642686 h 149"/>
                  <a:gd name="T8" fmla="*/ 27751602 w 216"/>
                  <a:gd name="T9" fmla="*/ 456197851 h 149"/>
                  <a:gd name="T10" fmla="*/ 638267519 w 216"/>
                  <a:gd name="T11" fmla="*/ 456197851 h 149"/>
                  <a:gd name="T12" fmla="*/ 666017365 w 216"/>
                  <a:gd name="T13" fmla="*/ 428642686 h 149"/>
                  <a:gd name="T14" fmla="*/ 666017365 w 216"/>
                  <a:gd name="T15" fmla="*/ 27555164 h 149"/>
                  <a:gd name="T16" fmla="*/ 638267519 w 216"/>
                  <a:gd name="T17" fmla="*/ 0 h 149"/>
                  <a:gd name="T18" fmla="*/ 434761628 w 216"/>
                  <a:gd name="T19" fmla="*/ 244938678 h 149"/>
                  <a:gd name="T20" fmla="*/ 616683135 w 216"/>
                  <a:gd name="T21" fmla="*/ 382716247 h 149"/>
                  <a:gd name="T22" fmla="*/ 619765866 w 216"/>
                  <a:gd name="T23" fmla="*/ 401087522 h 149"/>
                  <a:gd name="T24" fmla="*/ 604348700 w 216"/>
                  <a:gd name="T25" fmla="*/ 407210115 h 149"/>
                  <a:gd name="T26" fmla="*/ 410094513 w 216"/>
                  <a:gd name="T27" fmla="*/ 269432546 h 149"/>
                  <a:gd name="T28" fmla="*/ 403927296 w 216"/>
                  <a:gd name="T29" fmla="*/ 269432546 h 149"/>
                  <a:gd name="T30" fmla="*/ 345343118 w 216"/>
                  <a:gd name="T31" fmla="*/ 315358985 h 149"/>
                  <a:gd name="T32" fmla="*/ 333008682 w 216"/>
                  <a:gd name="T33" fmla="*/ 318420281 h 149"/>
                  <a:gd name="T34" fmla="*/ 320674247 w 216"/>
                  <a:gd name="T35" fmla="*/ 315358985 h 149"/>
                  <a:gd name="T36" fmla="*/ 259007338 w 216"/>
                  <a:gd name="T37" fmla="*/ 266371249 h 149"/>
                  <a:gd name="T38" fmla="*/ 255922851 w 216"/>
                  <a:gd name="T39" fmla="*/ 266371249 h 149"/>
                  <a:gd name="T40" fmla="*/ 61668665 w 216"/>
                  <a:gd name="T41" fmla="*/ 407210115 h 149"/>
                  <a:gd name="T42" fmla="*/ 43167011 w 216"/>
                  <a:gd name="T43" fmla="*/ 401087522 h 149"/>
                  <a:gd name="T44" fmla="*/ 46251499 w 216"/>
                  <a:gd name="T45" fmla="*/ 382716247 h 149"/>
                  <a:gd name="T46" fmla="*/ 231255737 w 216"/>
                  <a:gd name="T47" fmla="*/ 247999974 h 149"/>
                  <a:gd name="T48" fmla="*/ 231255737 w 216"/>
                  <a:gd name="T49" fmla="*/ 241877381 h 149"/>
                  <a:gd name="T50" fmla="*/ 43167011 w 216"/>
                  <a:gd name="T51" fmla="*/ 73481603 h 149"/>
                  <a:gd name="T52" fmla="*/ 37001550 w 216"/>
                  <a:gd name="T53" fmla="*/ 52049032 h 149"/>
                  <a:gd name="T54" fmla="*/ 49334229 w 216"/>
                  <a:gd name="T55" fmla="*/ 45926439 h 149"/>
                  <a:gd name="T56" fmla="*/ 58584178 w 216"/>
                  <a:gd name="T57" fmla="*/ 48987736 h 149"/>
                  <a:gd name="T58" fmla="*/ 326841464 w 216"/>
                  <a:gd name="T59" fmla="*/ 281679480 h 149"/>
                  <a:gd name="T60" fmla="*/ 333008682 w 216"/>
                  <a:gd name="T61" fmla="*/ 281679480 h 149"/>
                  <a:gd name="T62" fmla="*/ 339175900 w 216"/>
                  <a:gd name="T63" fmla="*/ 281679480 h 149"/>
                  <a:gd name="T64" fmla="*/ 604348700 w 216"/>
                  <a:gd name="T65" fmla="*/ 48987736 h 149"/>
                  <a:gd name="T66" fmla="*/ 613598648 w 216"/>
                  <a:gd name="T67" fmla="*/ 45926439 h 149"/>
                  <a:gd name="T68" fmla="*/ 625933084 w 216"/>
                  <a:gd name="T69" fmla="*/ 52049032 h 149"/>
                  <a:gd name="T70" fmla="*/ 622850353 w 216"/>
                  <a:gd name="T71" fmla="*/ 73481603 h 149"/>
                  <a:gd name="T72" fmla="*/ 434761628 w 216"/>
                  <a:gd name="T73" fmla="*/ 241877381 h 149"/>
                  <a:gd name="T74" fmla="*/ 434761628 w 216"/>
                  <a:gd name="T75" fmla="*/ 244938678 h 14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6" h="149">
                    <a:moveTo>
                      <a:pt x="20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4"/>
                      <a:pt x="4" y="149"/>
                      <a:pt x="9" y="149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12" y="149"/>
                      <a:pt x="216" y="144"/>
                      <a:pt x="216" y="140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16" y="4"/>
                      <a:pt x="212" y="0"/>
                      <a:pt x="207" y="0"/>
                    </a:cubicBezTo>
                    <a:close/>
                    <a:moveTo>
                      <a:pt x="141" y="80"/>
                    </a:moveTo>
                    <a:cubicBezTo>
                      <a:pt x="157" y="92"/>
                      <a:pt x="200" y="125"/>
                      <a:pt x="200" y="125"/>
                    </a:cubicBezTo>
                    <a:cubicBezTo>
                      <a:pt x="202" y="126"/>
                      <a:pt x="202" y="129"/>
                      <a:pt x="201" y="131"/>
                    </a:cubicBezTo>
                    <a:cubicBezTo>
                      <a:pt x="200" y="133"/>
                      <a:pt x="198" y="134"/>
                      <a:pt x="196" y="133"/>
                    </a:cubicBezTo>
                    <a:cubicBezTo>
                      <a:pt x="196" y="133"/>
                      <a:pt x="150" y="100"/>
                      <a:pt x="133" y="88"/>
                    </a:cubicBezTo>
                    <a:cubicBezTo>
                      <a:pt x="132" y="87"/>
                      <a:pt x="131" y="88"/>
                      <a:pt x="131" y="88"/>
                    </a:cubicBezTo>
                    <a:cubicBezTo>
                      <a:pt x="112" y="103"/>
                      <a:pt x="112" y="103"/>
                      <a:pt x="112" y="103"/>
                    </a:cubicBezTo>
                    <a:cubicBezTo>
                      <a:pt x="111" y="104"/>
                      <a:pt x="109" y="104"/>
                      <a:pt x="108" y="104"/>
                    </a:cubicBezTo>
                    <a:cubicBezTo>
                      <a:pt x="106" y="104"/>
                      <a:pt x="105" y="104"/>
                      <a:pt x="104" y="10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4" y="87"/>
                      <a:pt x="84" y="87"/>
                      <a:pt x="83" y="87"/>
                    </a:cubicBezTo>
                    <a:cubicBezTo>
                      <a:pt x="66" y="99"/>
                      <a:pt x="20" y="133"/>
                      <a:pt x="20" y="133"/>
                    </a:cubicBezTo>
                    <a:cubicBezTo>
                      <a:pt x="18" y="134"/>
                      <a:pt x="15" y="133"/>
                      <a:pt x="14" y="131"/>
                    </a:cubicBezTo>
                    <a:cubicBezTo>
                      <a:pt x="13" y="129"/>
                      <a:pt x="14" y="126"/>
                      <a:pt x="15" y="125"/>
                    </a:cubicBezTo>
                    <a:cubicBezTo>
                      <a:pt x="15" y="125"/>
                      <a:pt x="58" y="92"/>
                      <a:pt x="75" y="81"/>
                    </a:cubicBezTo>
                    <a:cubicBezTo>
                      <a:pt x="76" y="80"/>
                      <a:pt x="75" y="79"/>
                      <a:pt x="75" y="7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3"/>
                      <a:pt x="11" y="19"/>
                      <a:pt x="12" y="17"/>
                    </a:cubicBezTo>
                    <a:cubicBezTo>
                      <a:pt x="13" y="16"/>
                      <a:pt x="15" y="15"/>
                      <a:pt x="16" y="15"/>
                    </a:cubicBezTo>
                    <a:cubicBezTo>
                      <a:pt x="17" y="15"/>
                      <a:pt x="18" y="15"/>
                      <a:pt x="19" y="16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7" y="92"/>
                      <a:pt x="108" y="92"/>
                    </a:cubicBezTo>
                    <a:cubicBezTo>
                      <a:pt x="109" y="92"/>
                      <a:pt x="109" y="92"/>
                      <a:pt x="110" y="92"/>
                    </a:cubicBezTo>
                    <a:cubicBezTo>
                      <a:pt x="196" y="16"/>
                      <a:pt x="196" y="16"/>
                      <a:pt x="196" y="16"/>
                    </a:cubicBezTo>
                    <a:cubicBezTo>
                      <a:pt x="197" y="15"/>
                      <a:pt x="198" y="15"/>
                      <a:pt x="199" y="15"/>
                    </a:cubicBezTo>
                    <a:cubicBezTo>
                      <a:pt x="201" y="15"/>
                      <a:pt x="202" y="16"/>
                      <a:pt x="203" y="17"/>
                    </a:cubicBezTo>
                    <a:cubicBezTo>
                      <a:pt x="205" y="19"/>
                      <a:pt x="204" y="23"/>
                      <a:pt x="202" y="24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9"/>
                      <a:pt x="140" y="80"/>
                      <a:pt x="141" y="80"/>
                    </a:cubicBez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32629E-C504-4606-AC64-1323A3C9CD24}"/>
              </a:ext>
            </a:extLst>
          </p:cNvPr>
          <p:cNvGrpSpPr/>
          <p:nvPr/>
        </p:nvGrpSpPr>
        <p:grpSpPr>
          <a:xfrm>
            <a:off x="3079816" y="6107615"/>
            <a:ext cx="2237416" cy="307777"/>
            <a:chOff x="4612057" y="5606706"/>
            <a:chExt cx="2237416" cy="307777"/>
          </a:xfrm>
        </p:grpSpPr>
        <p:sp>
          <p:nvSpPr>
            <p:cNvPr id="61" name="TextBox 60">
              <a:hlinkClick r:id="rId11" tooltip="http://dba2o.wordpress.com"/>
              <a:extLst>
                <a:ext uri="{FF2B5EF4-FFF2-40B4-BE49-F238E27FC236}">
                  <a16:creationId xmlns:a16="http://schemas.microsoft.com/office/drawing/2014/main" id="{21902800-5D06-4EF7-9F3C-6E290F93612A}"/>
                </a:ext>
              </a:extLst>
            </p:cNvPr>
            <p:cNvSpPr txBox="1"/>
            <p:nvPr/>
          </p:nvSpPr>
          <p:spPr>
            <a:xfrm>
              <a:off x="4837506" y="5606706"/>
              <a:ext cx="20119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dba2o.wordpress.com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75E80F7-532D-4DDF-9DCD-5C0EAC483B36}"/>
                </a:ext>
              </a:extLst>
            </p:cNvPr>
            <p:cNvGrpSpPr/>
            <p:nvPr/>
          </p:nvGrpSpPr>
          <p:grpSpPr>
            <a:xfrm>
              <a:off x="4612057" y="5646984"/>
              <a:ext cx="225452" cy="225452"/>
              <a:chOff x="4145181" y="5645804"/>
              <a:chExt cx="324397" cy="32439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DED4AC92-2524-4A76-A3F8-A82EE70B8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00728" y="5698875"/>
                <a:ext cx="213302" cy="213302"/>
              </a:xfrm>
              <a:prstGeom prst="rect">
                <a:avLst/>
              </a:prstGeom>
            </p:spPr>
          </p:pic>
          <p:sp>
            <p:nvSpPr>
              <p:cNvPr id="64" name="Rounded Rectangle 92">
                <a:extLst>
                  <a:ext uri="{FF2B5EF4-FFF2-40B4-BE49-F238E27FC236}">
                    <a16:creationId xmlns:a16="http://schemas.microsoft.com/office/drawing/2014/main" id="{48B8BC4A-31DF-4091-845C-45BA556E6E2C}"/>
                  </a:ext>
                </a:extLst>
              </p:cNvPr>
              <p:cNvSpPr/>
              <p:nvPr/>
            </p:nvSpPr>
            <p:spPr>
              <a:xfrm>
                <a:off x="4145181" y="5645804"/>
                <a:ext cx="324397" cy="324397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6607094-A0A5-4D23-97A5-4513A6DF0963}"/>
              </a:ext>
            </a:extLst>
          </p:cNvPr>
          <p:cNvGrpSpPr/>
          <p:nvPr/>
        </p:nvGrpSpPr>
        <p:grpSpPr>
          <a:xfrm>
            <a:off x="914123" y="6145708"/>
            <a:ext cx="1461411" cy="235204"/>
            <a:chOff x="5289272" y="5032574"/>
            <a:chExt cx="1461411" cy="235204"/>
          </a:xfrm>
        </p:grpSpPr>
        <p:sp>
          <p:nvSpPr>
            <p:cNvPr id="66" name="Rectangle 65">
              <a:hlinkClick r:id="rId14" tooltip="http://facebook.com/hiramfleitas"/>
              <a:extLst>
                <a:ext uri="{FF2B5EF4-FFF2-40B4-BE49-F238E27FC236}">
                  <a16:creationId xmlns:a16="http://schemas.microsoft.com/office/drawing/2014/main" id="{4EB9233A-0FEC-4EC4-A1FC-1B5DCCD06389}"/>
                </a:ext>
              </a:extLst>
            </p:cNvPr>
            <p:cNvSpPr/>
            <p:nvPr/>
          </p:nvSpPr>
          <p:spPr>
            <a:xfrm>
              <a:off x="5518872" y="5032574"/>
              <a:ext cx="1231811" cy="2352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HiramFleitas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705EBB6-F820-4B78-A50D-72BA6C5E9AA4}"/>
                </a:ext>
              </a:extLst>
            </p:cNvPr>
            <p:cNvGrpSpPr/>
            <p:nvPr/>
          </p:nvGrpSpPr>
          <p:grpSpPr>
            <a:xfrm>
              <a:off x="5289272" y="5034029"/>
              <a:ext cx="229600" cy="229600"/>
              <a:chOff x="6351804" y="5146675"/>
              <a:chExt cx="353832" cy="353832"/>
            </a:xfrm>
          </p:grpSpPr>
          <p:sp>
            <p:nvSpPr>
              <p:cNvPr id="68" name="Freeform 79">
                <a:extLst>
                  <a:ext uri="{FF2B5EF4-FFF2-40B4-BE49-F238E27FC236}">
                    <a16:creationId xmlns:a16="http://schemas.microsoft.com/office/drawing/2014/main" id="{49B0E38F-E0DA-418A-83D8-4FD1E2B5E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692" y="5241925"/>
                <a:ext cx="76056" cy="161920"/>
              </a:xfrm>
              <a:custGeom>
                <a:avLst/>
                <a:gdLst>
                  <a:gd name="T0" fmla="*/ 30 w 30"/>
                  <a:gd name="T1" fmla="*/ 22 h 64"/>
                  <a:gd name="T2" fmla="*/ 19 w 30"/>
                  <a:gd name="T3" fmla="*/ 22 h 64"/>
                  <a:gd name="T4" fmla="*/ 19 w 30"/>
                  <a:gd name="T5" fmla="*/ 14 h 64"/>
                  <a:gd name="T6" fmla="*/ 23 w 30"/>
                  <a:gd name="T7" fmla="*/ 11 h 64"/>
                  <a:gd name="T8" fmla="*/ 30 w 30"/>
                  <a:gd name="T9" fmla="*/ 11 h 64"/>
                  <a:gd name="T10" fmla="*/ 30 w 30"/>
                  <a:gd name="T11" fmla="*/ 0 h 64"/>
                  <a:gd name="T12" fmla="*/ 22 w 30"/>
                  <a:gd name="T13" fmla="*/ 0 h 64"/>
                  <a:gd name="T14" fmla="*/ 8 w 30"/>
                  <a:gd name="T15" fmla="*/ 13 h 64"/>
                  <a:gd name="T16" fmla="*/ 8 w 30"/>
                  <a:gd name="T17" fmla="*/ 22 h 64"/>
                  <a:gd name="T18" fmla="*/ 0 w 30"/>
                  <a:gd name="T19" fmla="*/ 22 h 64"/>
                  <a:gd name="T20" fmla="*/ 0 w 30"/>
                  <a:gd name="T21" fmla="*/ 34 h 64"/>
                  <a:gd name="T22" fmla="*/ 8 w 30"/>
                  <a:gd name="T23" fmla="*/ 34 h 64"/>
                  <a:gd name="T24" fmla="*/ 8 w 30"/>
                  <a:gd name="T25" fmla="*/ 64 h 64"/>
                  <a:gd name="T26" fmla="*/ 19 w 30"/>
                  <a:gd name="T27" fmla="*/ 64 h 64"/>
                  <a:gd name="T28" fmla="*/ 19 w 30"/>
                  <a:gd name="T29" fmla="*/ 34 h 64"/>
                  <a:gd name="T30" fmla="*/ 28 w 30"/>
                  <a:gd name="T31" fmla="*/ 34 h 64"/>
                  <a:gd name="T32" fmla="*/ 30 w 30"/>
                  <a:gd name="T33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64">
                    <a:moveTo>
                      <a:pt x="30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2"/>
                      <a:pt x="22" y="11"/>
                      <a:pt x="23" y="11"/>
                    </a:cubicBezTo>
                    <a:cubicBezTo>
                      <a:pt x="24" y="11"/>
                      <a:pt x="30" y="11"/>
                      <a:pt x="30" y="1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8" y="8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48"/>
                      <a:pt x="8" y="64"/>
                      <a:pt x="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48"/>
                      <a:pt x="19" y="34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0" y="22"/>
                    </a:ln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  <p:sp>
            <p:nvSpPr>
              <p:cNvPr id="69" name="Rounded Rectangle 89">
                <a:extLst>
                  <a:ext uri="{FF2B5EF4-FFF2-40B4-BE49-F238E27FC236}">
                    <a16:creationId xmlns:a16="http://schemas.microsoft.com/office/drawing/2014/main" id="{EDEB8981-CBF0-492A-8CB3-70668ADF7A04}"/>
                  </a:ext>
                </a:extLst>
              </p:cNvPr>
              <p:cNvSpPr/>
              <p:nvPr/>
            </p:nvSpPr>
            <p:spPr>
              <a:xfrm>
                <a:off x="6351804" y="5146675"/>
                <a:ext cx="353832" cy="35383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77C9AED-E33B-44D3-85EC-871DABF473A4}"/>
              </a:ext>
            </a:extLst>
          </p:cNvPr>
          <p:cNvGrpSpPr/>
          <p:nvPr/>
        </p:nvGrpSpPr>
        <p:grpSpPr>
          <a:xfrm>
            <a:off x="914123" y="5533105"/>
            <a:ext cx="1624769" cy="236659"/>
            <a:chOff x="3100869" y="5032574"/>
            <a:chExt cx="1624769" cy="236659"/>
          </a:xfrm>
        </p:grpSpPr>
        <p:sp>
          <p:nvSpPr>
            <p:cNvPr id="71" name="Rectangle 70">
              <a:hlinkClick r:id="rId5" tooltip="http://twitter.com/hiramfleitas"/>
              <a:extLst>
                <a:ext uri="{FF2B5EF4-FFF2-40B4-BE49-F238E27FC236}">
                  <a16:creationId xmlns:a16="http://schemas.microsoft.com/office/drawing/2014/main" id="{A65D65FE-4091-4C49-9D26-5F7D259157FC}"/>
                </a:ext>
              </a:extLst>
            </p:cNvPr>
            <p:cNvSpPr/>
            <p:nvPr/>
          </p:nvSpPr>
          <p:spPr>
            <a:xfrm>
              <a:off x="3330467" y="5034029"/>
              <a:ext cx="1395171" cy="2352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@</a:t>
              </a:r>
              <a:r>
                <a:rPr lang="en-US" sz="1400" kern="0" dirty="0">
                  <a:solidFill>
                    <a:srgbClr val="F9413A"/>
                  </a:solidFill>
                  <a:latin typeface="Segoe UI (Body)"/>
                </a:rPr>
                <a:t>HiramFleitas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072C81C-01A5-44AE-9777-75B304131D15}"/>
                </a:ext>
              </a:extLst>
            </p:cNvPr>
            <p:cNvGrpSpPr/>
            <p:nvPr/>
          </p:nvGrpSpPr>
          <p:grpSpPr>
            <a:xfrm>
              <a:off x="3100869" y="5032574"/>
              <a:ext cx="235204" cy="235204"/>
              <a:chOff x="5748554" y="5146675"/>
              <a:chExt cx="353832" cy="353832"/>
            </a:xfrm>
          </p:grpSpPr>
          <p:sp>
            <p:nvSpPr>
              <p:cNvPr id="73" name="Freeform 383">
                <a:extLst>
                  <a:ext uri="{FF2B5EF4-FFF2-40B4-BE49-F238E27FC236}">
                    <a16:creationId xmlns:a16="http://schemas.microsoft.com/office/drawing/2014/main" id="{01AF32AF-09A2-4D5C-BDBA-D45623001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152" y="5257800"/>
                <a:ext cx="159336" cy="137932"/>
              </a:xfrm>
              <a:custGeom>
                <a:avLst/>
                <a:gdLst>
                  <a:gd name="T0" fmla="*/ 458484450 w 64"/>
                  <a:gd name="T1" fmla="*/ 49083328 h 56"/>
                  <a:gd name="T2" fmla="*/ 408336961 w 64"/>
                  <a:gd name="T3" fmla="*/ 63107136 h 56"/>
                  <a:gd name="T4" fmla="*/ 444156978 w 64"/>
                  <a:gd name="T5" fmla="*/ 7011904 h 56"/>
                  <a:gd name="T6" fmla="*/ 386847091 w 64"/>
                  <a:gd name="T7" fmla="*/ 28047616 h 56"/>
                  <a:gd name="T8" fmla="*/ 386847091 w 64"/>
                  <a:gd name="T9" fmla="*/ 28047616 h 56"/>
                  <a:gd name="T10" fmla="*/ 315207056 w 64"/>
                  <a:gd name="T11" fmla="*/ 0 h 56"/>
                  <a:gd name="T12" fmla="*/ 222077151 w 64"/>
                  <a:gd name="T13" fmla="*/ 98166656 h 56"/>
                  <a:gd name="T14" fmla="*/ 229242225 w 64"/>
                  <a:gd name="T15" fmla="*/ 119202368 h 56"/>
                  <a:gd name="T16" fmla="*/ 229242225 w 64"/>
                  <a:gd name="T17" fmla="*/ 119202368 h 56"/>
                  <a:gd name="T18" fmla="*/ 28654944 w 64"/>
                  <a:gd name="T19" fmla="*/ 21035712 h 56"/>
                  <a:gd name="T20" fmla="*/ 57309887 w 64"/>
                  <a:gd name="T21" fmla="*/ 147249984 h 56"/>
                  <a:gd name="T22" fmla="*/ 14327472 w 64"/>
                  <a:gd name="T23" fmla="*/ 140238080 h 56"/>
                  <a:gd name="T24" fmla="*/ 85964831 w 64"/>
                  <a:gd name="T25" fmla="*/ 238404736 h 56"/>
                  <a:gd name="T26" fmla="*/ 42982415 w 64"/>
                  <a:gd name="T27" fmla="*/ 238404736 h 56"/>
                  <a:gd name="T28" fmla="*/ 128949923 w 64"/>
                  <a:gd name="T29" fmla="*/ 308523776 h 56"/>
                  <a:gd name="T30" fmla="*/ 0 w 64"/>
                  <a:gd name="T31" fmla="*/ 350595200 h 56"/>
                  <a:gd name="T32" fmla="*/ 150439792 w 64"/>
                  <a:gd name="T33" fmla="*/ 392666624 h 56"/>
                  <a:gd name="T34" fmla="*/ 415502035 w 64"/>
                  <a:gd name="T35" fmla="*/ 98166656 h 56"/>
                  <a:gd name="T36" fmla="*/ 415502035 w 64"/>
                  <a:gd name="T37" fmla="*/ 98166656 h 56"/>
                  <a:gd name="T38" fmla="*/ 415502035 w 64"/>
                  <a:gd name="T39" fmla="*/ 98166656 h 56"/>
                  <a:gd name="T40" fmla="*/ 415502035 w 64"/>
                  <a:gd name="T41" fmla="*/ 98166656 h 56"/>
                  <a:gd name="T42" fmla="*/ 458484450 w 64"/>
                  <a:gd name="T43" fmla="*/ 49083328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4" h="56">
                    <a:moveTo>
                      <a:pt x="64" y="7"/>
                    </a:moveTo>
                    <a:cubicBezTo>
                      <a:pt x="63" y="7"/>
                      <a:pt x="60" y="9"/>
                      <a:pt x="57" y="9"/>
                    </a:cubicBezTo>
                    <a:cubicBezTo>
                      <a:pt x="59" y="8"/>
                      <a:pt x="61" y="4"/>
                      <a:pt x="62" y="1"/>
                    </a:cubicBezTo>
                    <a:cubicBezTo>
                      <a:pt x="60" y="3"/>
                      <a:pt x="56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2"/>
                      <a:pt x="48" y="0"/>
                      <a:pt x="44" y="0"/>
                    </a:cubicBezTo>
                    <a:cubicBezTo>
                      <a:pt x="37" y="0"/>
                      <a:pt x="31" y="6"/>
                      <a:pt x="31" y="14"/>
                    </a:cubicBezTo>
                    <a:cubicBezTo>
                      <a:pt x="31" y="15"/>
                      <a:pt x="31" y="16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2" y="17"/>
                      <a:pt x="10" y="12"/>
                      <a:pt x="4" y="3"/>
                    </a:cubicBezTo>
                    <a:cubicBezTo>
                      <a:pt x="0" y="10"/>
                      <a:pt x="3" y="18"/>
                      <a:pt x="8" y="21"/>
                    </a:cubicBezTo>
                    <a:cubicBezTo>
                      <a:pt x="6" y="22"/>
                      <a:pt x="3" y="21"/>
                      <a:pt x="2" y="20"/>
                    </a:cubicBezTo>
                    <a:cubicBezTo>
                      <a:pt x="2" y="25"/>
                      <a:pt x="4" y="31"/>
                      <a:pt x="12" y="34"/>
                    </a:cubicBezTo>
                    <a:cubicBezTo>
                      <a:pt x="10" y="35"/>
                      <a:pt x="8" y="34"/>
                      <a:pt x="6" y="34"/>
                    </a:cubicBezTo>
                    <a:cubicBezTo>
                      <a:pt x="7" y="38"/>
                      <a:pt x="12" y="44"/>
                      <a:pt x="18" y="44"/>
                    </a:cubicBezTo>
                    <a:cubicBezTo>
                      <a:pt x="16" y="46"/>
                      <a:pt x="9" y="51"/>
                      <a:pt x="0" y="50"/>
                    </a:cubicBezTo>
                    <a:cubicBezTo>
                      <a:pt x="6" y="54"/>
                      <a:pt x="13" y="56"/>
                      <a:pt x="21" y="56"/>
                    </a:cubicBezTo>
                    <a:cubicBezTo>
                      <a:pt x="42" y="56"/>
                      <a:pt x="58" y="37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0" y="13"/>
                      <a:pt x="62" y="10"/>
                      <a:pt x="64" y="7"/>
                    </a:cubicBez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  <p:sp>
            <p:nvSpPr>
              <p:cNvPr id="74" name="Rounded Rectangle 92">
                <a:extLst>
                  <a:ext uri="{FF2B5EF4-FFF2-40B4-BE49-F238E27FC236}">
                    <a16:creationId xmlns:a16="http://schemas.microsoft.com/office/drawing/2014/main" id="{B0D2D905-BCC6-43D2-B77F-2F3CA2F38E7B}"/>
                  </a:ext>
                </a:extLst>
              </p:cNvPr>
              <p:cNvSpPr/>
              <p:nvPr/>
            </p:nvSpPr>
            <p:spPr>
              <a:xfrm>
                <a:off x="5748554" y="5146675"/>
                <a:ext cx="353832" cy="35383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10631CF-8B43-49E1-A62E-13935713BFB9}"/>
              </a:ext>
            </a:extLst>
          </p:cNvPr>
          <p:cNvGrpSpPr/>
          <p:nvPr/>
        </p:nvGrpSpPr>
        <p:grpSpPr>
          <a:xfrm>
            <a:off x="3075001" y="4920877"/>
            <a:ext cx="1414009" cy="233750"/>
            <a:chOff x="916610" y="6243079"/>
            <a:chExt cx="1414009" cy="23375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8CF70F-9623-4182-9B3D-E2BD7FD2B53C}"/>
                </a:ext>
              </a:extLst>
            </p:cNvPr>
            <p:cNvGrpSpPr/>
            <p:nvPr/>
          </p:nvGrpSpPr>
          <p:grpSpPr>
            <a:xfrm>
              <a:off x="916610" y="6243079"/>
              <a:ext cx="228305" cy="230065"/>
              <a:chOff x="2209175" y="6131321"/>
              <a:chExt cx="228305" cy="230065"/>
            </a:xfrm>
          </p:grpSpPr>
          <p:sp>
            <p:nvSpPr>
              <p:cNvPr id="78" name="Rounded Rectangle 16">
                <a:extLst>
                  <a:ext uri="{FF2B5EF4-FFF2-40B4-BE49-F238E27FC236}">
                    <a16:creationId xmlns:a16="http://schemas.microsoft.com/office/drawing/2014/main" id="{483B904F-A300-45FF-8A26-942C8821BE8B}"/>
                  </a:ext>
                </a:extLst>
              </p:cNvPr>
              <p:cNvSpPr/>
              <p:nvPr/>
            </p:nvSpPr>
            <p:spPr>
              <a:xfrm>
                <a:off x="2209175" y="6131321"/>
                <a:ext cx="228305" cy="230065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  <p:pic>
            <p:nvPicPr>
              <p:cNvPr id="79" name="Picture 4" descr="Image result for github logo">
                <a:extLst>
                  <a:ext uri="{FF2B5EF4-FFF2-40B4-BE49-F238E27FC236}">
                    <a16:creationId xmlns:a16="http://schemas.microsoft.com/office/drawing/2014/main" id="{4BFBD07C-B273-4E6F-9C9D-A3C5704FE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655" y="6162681"/>
                <a:ext cx="167344" cy="16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7" name="Rectangle 76">
              <a:hlinkClick r:id="rId16" tooltip="https://github.com/hfleitas"/>
              <a:extLst>
                <a:ext uri="{FF2B5EF4-FFF2-40B4-BE49-F238E27FC236}">
                  <a16:creationId xmlns:a16="http://schemas.microsoft.com/office/drawing/2014/main" id="{1AB25AFF-2AB0-4EEA-A589-6FC454A95BA2}"/>
                </a:ext>
              </a:extLst>
            </p:cNvPr>
            <p:cNvSpPr/>
            <p:nvPr/>
          </p:nvSpPr>
          <p:spPr>
            <a:xfrm>
              <a:off x="1144915" y="6243079"/>
              <a:ext cx="1185704" cy="233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/hfleitas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A5F9263C-7B3E-4EC9-B13C-34E2FAA2FADF}"/>
              </a:ext>
            </a:extLst>
          </p:cNvPr>
          <p:cNvSpPr txBox="1"/>
          <p:nvPr/>
        </p:nvSpPr>
        <p:spPr>
          <a:xfrm>
            <a:off x="7515211" y="3990813"/>
            <a:ext cx="3677857" cy="22680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r"/>
            <a:r>
              <a:rPr lang="en-US" dirty="0"/>
              <a:t>FUN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Construction &amp; Family</a:t>
            </a:r>
          </a:p>
        </p:txBody>
      </p: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A94E6C-ABC2-43FC-B5D3-18C908D29917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2" name="Picture 91">
              <a:hlinkClick r:id="rId17"/>
              <a:extLst>
                <a:ext uri="{FF2B5EF4-FFF2-40B4-BE49-F238E27FC236}">
                  <a16:creationId xmlns:a16="http://schemas.microsoft.com/office/drawing/2014/main" id="{5E61E7FF-01D7-41D1-8BB6-4D1CF83B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93" name="Picture 92">
              <a:hlinkClick r:id="rId17"/>
              <a:extLst>
                <a:ext uri="{FF2B5EF4-FFF2-40B4-BE49-F238E27FC236}">
                  <a16:creationId xmlns:a16="http://schemas.microsoft.com/office/drawing/2014/main" id="{3DD3B0BD-DA33-47FC-8C2D-FF9B7838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11787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190E3C9-9AEF-4EC6-8E07-76D87FF4B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0673"/>
          <a:stretch/>
        </p:blipFill>
        <p:spPr>
          <a:xfrm>
            <a:off x="0" y="880"/>
            <a:ext cx="4794782" cy="6856240"/>
          </a:xfrm>
          <a:prstGeom prst="rect">
            <a:avLst/>
          </a:prstGeom>
        </p:spPr>
      </p:pic>
      <p:sp>
        <p:nvSpPr>
          <p:cNvPr id="19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ECDF8-23A5-4E69-BCBC-BC98060A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C641-4EAE-4696-A384-96F0A0D6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00FFFF"/>
              </a:buClr>
            </a:pPr>
            <a:r>
              <a:rPr lang="en-US" sz="2000" dirty="0"/>
              <a:t>Add ML Features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Grant Access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Config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Install Pre-Trained &amp; Open Source ML Models (DNN)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Code in Python and T-SQL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Python Profiling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Real-time scoring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Review Sentiment Results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Resources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D15B86-2729-47DF-AE74-80D2AAB87218}"/>
              </a:ext>
            </a:extLst>
          </p:cNvPr>
          <p:cNvGrpSpPr/>
          <p:nvPr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  <a:solidFill>
            <a:srgbClr val="008FD5"/>
          </a:solidFill>
        </p:grpSpPr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F2642927-F94A-42AF-9640-B768835391EA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Parallelogram 3">
              <a:extLst>
                <a:ext uri="{FF2B5EF4-FFF2-40B4-BE49-F238E27FC236}">
                  <a16:creationId xmlns:a16="http://schemas.microsoft.com/office/drawing/2014/main" id="{E6A16C6F-B231-4405-AC07-71F666D8DF79}"/>
                </a:ext>
              </a:extLst>
            </p:cNvPr>
            <p:cNvSpPr/>
            <p:nvPr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Parallelogram 3">
              <a:extLst>
                <a:ext uri="{FF2B5EF4-FFF2-40B4-BE49-F238E27FC236}">
                  <a16:creationId xmlns:a16="http://schemas.microsoft.com/office/drawing/2014/main" id="{EAC5CFDC-1639-4A9A-AA84-551C61B9B5FC}"/>
                </a:ext>
              </a:extLst>
            </p:cNvPr>
            <p:cNvSpPr/>
            <p:nvPr userDrawn="1"/>
          </p:nvSpPr>
          <p:spPr>
            <a:xfrm>
              <a:off x="-304882" y="3963849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7" name="Parallelogram 1">
            <a:extLst>
              <a:ext uri="{FF2B5EF4-FFF2-40B4-BE49-F238E27FC236}">
                <a16:creationId xmlns:a16="http://schemas.microsoft.com/office/drawing/2014/main" id="{ECF4F692-2B18-43F1-922E-EC616320116A}"/>
              </a:ext>
            </a:extLst>
          </p:cNvPr>
          <p:cNvSpPr/>
          <p:nvPr/>
        </p:nvSpPr>
        <p:spPr>
          <a:xfrm rot="5400000" flipH="1">
            <a:off x="5679997" y="339902"/>
            <a:ext cx="832006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C03863-2819-4214-8EEA-1A67E658AF9A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</p:grpSpPr>
        <p:pic>
          <p:nvPicPr>
            <p:cNvPr id="15" name="Picture 14">
              <a:hlinkClick r:id="rId5"/>
              <a:extLst>
                <a:ext uri="{FF2B5EF4-FFF2-40B4-BE49-F238E27FC236}">
                  <a16:creationId xmlns:a16="http://schemas.microsoft.com/office/drawing/2014/main" id="{99FF4D21-B5F7-4D7C-97A1-3D71BA1F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</p:spPr>
        </p:pic>
        <p:pic>
          <p:nvPicPr>
            <p:cNvPr id="16" name="Picture 15">
              <a:hlinkClick r:id="rId5"/>
              <a:extLst>
                <a:ext uri="{FF2B5EF4-FFF2-40B4-BE49-F238E27FC236}">
                  <a16:creationId xmlns:a16="http://schemas.microsoft.com/office/drawing/2014/main" id="{50A52D97-6AA9-4C9E-89BE-EA471E50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775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32" name="Picture 8" descr="https://lh3.googleusercontent.com/2N5FS2ib8I3GFbzTeslTY2oxy81Xy_5vRV9kdQ5UUNCLsv-K2juK84p84-CSQX9OYIPOvWssyYSYKb-DZpz8BNljnyNy5rima5zsORGRJYpqlXUg4Sz-OX7hAIH_GtLtZuzyzwromS9VWaJhx_XIbkuH0gGYzE-T957kQg7xR5WBjZpKA64aznK2DEfcFMFqmwl2jFR5Bhhj8duTQmnZWxjpBFeCGLHv-PfgDFsL5d6On6lUwikRCFOMYiSAvkfKLPulYnasxa4wgGyt1nUUZHcu1kJP7N__zDkoXucKBz0q4os9_wPEIEwoRdo05ooQVlzZKmALKzMJCUfxkyD9LGto_Ns67AW9ym1HRfQt4aDcMpALK-3urYSDh0cbxeQyr8jep8Vkloh3xrAf_IrqdVE9EUiAxgsZ0Ktud-VACiz0hbGuFSLu12g78W-NHp18Rzh6SJFA2QkWq6aEee5SA1gYnzUDyY3MUMSiiN_9KNUAiatyc6l3dgL7VO9MS2XJJR18NVcUC_dM1KUE-oaucriek-uBqwxbd9RpMgUCq3F11RY52nfTqwuxVl3Sd3gFcuXwU2QEnrONcNxAVJneZ8noeLHsjjPcQKeAz7Kj_RxB54RBMcleh-F23ITNp84AAcsVmxyIizyj67WQm0hMjzoZ4MTcczsI=w1080-h608-no">
            <a:extLst>
              <a:ext uri="{FF2B5EF4-FFF2-40B4-BE49-F238E27FC236}">
                <a16:creationId xmlns:a16="http://schemas.microsoft.com/office/drawing/2014/main" id="{33D151DA-84B7-40E9-AF58-8F80E1395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bright="-5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" y="0"/>
            <a:ext cx="121819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</a:t>
            </a:r>
            <a:endParaRPr lang="en-US" sz="24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04456B23-F804-4E8F-A3C3-E7BDC8696E0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4E240E-5C5D-4708-B027-A5B7D0136E62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22" name="Picture 21">
              <a:hlinkClick r:id="rId5"/>
              <a:extLst>
                <a:ext uri="{FF2B5EF4-FFF2-40B4-BE49-F238E27FC236}">
                  <a16:creationId xmlns:a16="http://schemas.microsoft.com/office/drawing/2014/main" id="{A960E5DA-E2EC-4953-9E82-634253C42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23" name="Picture 22">
              <a:hlinkClick r:id="rId5"/>
              <a:extLst>
                <a:ext uri="{FF2B5EF4-FFF2-40B4-BE49-F238E27FC236}">
                  <a16:creationId xmlns:a16="http://schemas.microsoft.com/office/drawing/2014/main" id="{252CA145-CCFB-4096-B81D-79D3E73D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09150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736F320-CE63-43A4-9BBE-000C7DF636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7DA6B8-B013-493A-BF69-DFE88B76BBD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FE21CB94-D9A5-421A-BE69-CAC83951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CCD89671-D4B9-4D84-B29E-AC95B654B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377</Words>
  <Application>Microsoft Office PowerPoint</Application>
  <PresentationFormat>Widescreen</PresentationFormat>
  <Paragraphs>90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Arial</vt:lpstr>
      <vt:lpstr>Calibri</vt:lpstr>
      <vt:lpstr>Calibri Light</vt:lpstr>
      <vt:lpstr>Century Gothic</vt:lpstr>
      <vt:lpstr>Consolas</vt:lpstr>
      <vt:lpstr>Gill Sans</vt:lpstr>
      <vt:lpstr>Gotham Light</vt:lpstr>
      <vt:lpstr>Segoe UI</vt:lpstr>
      <vt:lpstr>Segoe UI (Body)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Agenda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1</cp:revision>
  <dcterms:created xsi:type="dcterms:W3CDTF">2019-02-28T01:49:39Z</dcterms:created>
  <dcterms:modified xsi:type="dcterms:W3CDTF">2019-03-05T21:49:36Z</dcterms:modified>
  <cp:contentStatus/>
</cp:coreProperties>
</file>